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6"/>
  </p:notesMasterIdLst>
  <p:sldIdLst>
    <p:sldId id="2145705845" r:id="rId2"/>
    <p:sldId id="2145705837" r:id="rId3"/>
    <p:sldId id="2145705842" r:id="rId4"/>
    <p:sldId id="2145705838" r:id="rId5"/>
    <p:sldId id="2145705843" r:id="rId6"/>
    <p:sldId id="2145705774" r:id="rId7"/>
    <p:sldId id="2145705775" r:id="rId8"/>
    <p:sldId id="2145705767" r:id="rId9"/>
    <p:sldId id="2145705752" r:id="rId10"/>
    <p:sldId id="630" r:id="rId11"/>
    <p:sldId id="2145705764" r:id="rId12"/>
    <p:sldId id="2145705839" r:id="rId13"/>
    <p:sldId id="2145705840" r:id="rId14"/>
    <p:sldId id="2145705755" r:id="rId15"/>
  </p:sldIdLst>
  <p:sldSz cx="24377650" cy="13716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1030" userDrawn="1">
          <p15:clr>
            <a:srgbClr val="A4A3A4"/>
          </p15:clr>
        </p15:guide>
        <p15:guide id="5" orient="horz" pos="7536" userDrawn="1">
          <p15:clr>
            <a:srgbClr val="A4A3A4"/>
          </p15:clr>
        </p15:guide>
        <p15:guide id="7" orient="horz" pos="1200" userDrawn="1">
          <p15:clr>
            <a:srgbClr val="A4A3A4"/>
          </p15:clr>
        </p15:guide>
        <p15:guide id="8" pos="75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0D4C2A-5115-1F51-D519-FE6C3F6A43D6}" name="Dale Johnson" initials="DJ" userId="S::djohnson@williams-group.com::b7d1a537-ab7c-4b9f-b360-2ba029a565b8" providerId="AD"/>
  <p188:author id="{B9CF6834-29F4-A978-03EA-EE01CBD6852E}" name="Estefania Montoya" initials="EM" userId="S::emontoya@williamsgroupgr1.onmicrosoft.com::49a0ee3d-7404-40b0-985b-392b956b0224" providerId="AD"/>
  <p188:author id="{781506A1-11BA-D2F2-8A93-30D0399D11E4}" name="LaurenFolkes" initials="L" userId="S::lfolkes@williams-group.com::70413bf9-e9ae-4fc0-9288-af58169f3b3f" providerId="AD"/>
  <p188:author id="{6565C5A6-E0E0-6A30-9286-435721BB12B9}" name="Nikole Sheldon" initials="NS" userId="S::AIUTW54@amway.com::ef7b3b52-0540-455f-881c-8d35bef20923" providerId="AD"/>
  <p188:author id="{E2C006C8-C6A6-93E7-9EE9-B1952AEA3055}" name="Kyra Freestone" initials="KF" userId="S::kfreestone@williamsgroupgr1.onmicrosoft.com::ec5cc908-3fd9-486a-ad60-ca55230ef586" providerId="AD"/>
  <p188:author id="{443DA6CA-118D-ACAF-45E5-9039343B430B}" name="Chea Jackson" initials="CJ" userId="S::cjackson@williamsgroupgr1.onmicrosoft.com::a69ea7a5-56ad-4996-a92b-2ca042f4432f" providerId="AD"/>
  <p188:author id="{2D7761CE-9CC7-D898-7068-655C8A6D2E5A}" name="Martha Sawle" initials="MS" userId="S-1-5-21-3659215643-2739280-539491073-1656" providerId="AD"/>
  <p188:author id="{2AF7C0E0-AA12-D199-5CE1-82E020AFACC7}" name="Sarah Mitchell" initials="SM" userId="S::smitchell@williamsgroupgr1.onmicrosoft.com::cdb2111d-3f8e-4577-b463-b1e76114b9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AAF"/>
    <a:srgbClr val="FE9FAC"/>
    <a:srgbClr val="FC96A4"/>
    <a:srgbClr val="FEA2AF"/>
    <a:srgbClr val="5AABCF"/>
    <a:srgbClr val="F082E8"/>
    <a:srgbClr val="C97D7D"/>
    <a:srgbClr val="60B57E"/>
    <a:srgbClr val="CBE8ED"/>
    <a:srgbClr val="AED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4" autoAdjust="0"/>
    <p:restoredTop sz="90611" autoAdjust="0"/>
  </p:normalViewPr>
  <p:slideViewPr>
    <p:cSldViewPr snapToGrid="0">
      <p:cViewPr>
        <p:scale>
          <a:sx n="50" d="100"/>
          <a:sy n="50" d="100"/>
        </p:scale>
        <p:origin x="288" y="36"/>
      </p:cViewPr>
      <p:guideLst>
        <p:guide pos="1030"/>
        <p:guide orient="horz" pos="7536"/>
        <p:guide orient="horz" pos="1200"/>
        <p:guide pos="7534"/>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p:cViewPr>
        <p:scale>
          <a:sx n="100" d="100"/>
          <a:sy n="100" d="100"/>
        </p:scale>
        <p:origin x="5256" y="4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C3D6-4530-9D8A-F0528E829425}"/>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C3D6-4530-9D8A-F0528E829425}"/>
              </c:ext>
            </c:extLst>
          </c:dPt>
          <c:cat>
            <c:numRef>
              <c:f>Sheet1!$A$2:$A$3</c:f>
              <c:numCache>
                <c:formatCode>General</c:formatCode>
                <c:ptCount val="2"/>
              </c:numCache>
            </c:numRef>
          </c:cat>
          <c:val>
            <c:numRef>
              <c:f>Sheet1!$B$2:$B$3</c:f>
              <c:numCache>
                <c:formatCode>General</c:formatCode>
                <c:ptCount val="2"/>
                <c:pt idx="0">
                  <c:v>81</c:v>
                </c:pt>
                <c:pt idx="1">
                  <c:v>19</c:v>
                </c:pt>
              </c:numCache>
            </c:numRef>
          </c:val>
          <c:extLst>
            <c:ext xmlns:c16="http://schemas.microsoft.com/office/drawing/2014/chart" uri="{C3380CC4-5D6E-409C-BE32-E72D297353CC}">
              <c16:uniqueId val="{00000004-C3D6-4530-9D8A-F0528E82942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7A3950D-C53E-4496-B56F-BC643039682C}" type="datetimeFigureOut">
              <a:rPr lang="en-US" smtClean="0"/>
              <a:t>10/20/2023</a:t>
            </a:fld>
            <a:endParaRPr lang="en-US" dirty="0"/>
          </a:p>
        </p:txBody>
      </p:sp>
      <p:sp>
        <p:nvSpPr>
          <p:cNvPr id="4" name="Slide Image Placeholder 3"/>
          <p:cNvSpPr>
            <a:spLocks noGrp="1" noRot="1" noChangeAspect="1"/>
          </p:cNvSpPr>
          <p:nvPr>
            <p:ph type="sldImg" idx="2"/>
          </p:nvPr>
        </p:nvSpPr>
        <p:spPr>
          <a:xfrm>
            <a:off x="777875" y="93186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393581"/>
            <a:ext cx="5852160" cy="400747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22B6836-B4BB-4139-BC76-29B3C811FCD3}" type="slidenum">
              <a:rPr lang="en-US" smtClean="0"/>
              <a:t>‹#›</a:t>
            </a:fld>
            <a:endParaRPr lang="en-US" dirty="0"/>
          </a:p>
        </p:txBody>
      </p:sp>
    </p:spTree>
    <p:extLst>
      <p:ext uri="{BB962C8B-B14F-4D97-AF65-F5344CB8AC3E}">
        <p14:creationId xmlns:p14="http://schemas.microsoft.com/office/powerpoint/2010/main" val="1140380298"/>
      </p:ext>
    </p:extLst>
  </p:cSld>
  <p:clrMap bg1="lt1" tx1="dk1" bg2="lt2" tx2="dk2" accent1="accent1" accent2="accent2" accent3="accent3" accent4="accent4" accent5="accent5" accent6="accent6" hlink="hlink" folHlink="folHlink"/>
  <p:notesStyle>
    <a:lvl1pPr marL="0" algn="l" defTabSz="1828434" rtl="0" eaLnBrk="1" latinLnBrk="0" hangingPunct="1">
      <a:defRPr sz="2400" kern="1200">
        <a:solidFill>
          <a:schemeClr val="tx1"/>
        </a:solidFill>
        <a:latin typeface="+mn-lt"/>
        <a:ea typeface="+mn-ea"/>
        <a:cs typeface="+mn-cs"/>
      </a:defRPr>
    </a:lvl1pPr>
    <a:lvl2pPr marL="914217" algn="l" defTabSz="1828434" rtl="0" eaLnBrk="1" latinLnBrk="0" hangingPunct="1">
      <a:defRPr sz="2400" kern="1200">
        <a:solidFill>
          <a:schemeClr val="tx1"/>
        </a:solidFill>
        <a:latin typeface="+mn-lt"/>
        <a:ea typeface="+mn-ea"/>
        <a:cs typeface="+mn-cs"/>
      </a:defRPr>
    </a:lvl2pPr>
    <a:lvl3pPr marL="1828434" algn="l" defTabSz="1828434" rtl="0" eaLnBrk="1" latinLnBrk="0" hangingPunct="1">
      <a:defRPr sz="2400" kern="1200">
        <a:solidFill>
          <a:schemeClr val="tx1"/>
        </a:solidFill>
        <a:latin typeface="+mn-lt"/>
        <a:ea typeface="+mn-ea"/>
        <a:cs typeface="+mn-cs"/>
      </a:defRPr>
    </a:lvl3pPr>
    <a:lvl4pPr marL="2742651" algn="l" defTabSz="1828434" rtl="0" eaLnBrk="1" latinLnBrk="0" hangingPunct="1">
      <a:defRPr sz="2400" kern="1200">
        <a:solidFill>
          <a:schemeClr val="tx1"/>
        </a:solidFill>
        <a:latin typeface="+mn-lt"/>
        <a:ea typeface="+mn-ea"/>
        <a:cs typeface="+mn-cs"/>
      </a:defRPr>
    </a:lvl4pPr>
    <a:lvl5pPr marL="3656868" algn="l" defTabSz="1828434" rtl="0" eaLnBrk="1" latinLnBrk="0" hangingPunct="1">
      <a:defRPr sz="2400" kern="1200">
        <a:solidFill>
          <a:schemeClr val="tx1"/>
        </a:solidFill>
        <a:latin typeface="+mn-lt"/>
        <a:ea typeface="+mn-ea"/>
        <a:cs typeface="+mn-cs"/>
      </a:defRPr>
    </a:lvl5pPr>
    <a:lvl6pPr marL="4571086" algn="l" defTabSz="1828434" rtl="0" eaLnBrk="1" latinLnBrk="0" hangingPunct="1">
      <a:defRPr sz="2400" kern="1200">
        <a:solidFill>
          <a:schemeClr val="tx1"/>
        </a:solidFill>
        <a:latin typeface="+mn-lt"/>
        <a:ea typeface="+mn-ea"/>
        <a:cs typeface="+mn-cs"/>
      </a:defRPr>
    </a:lvl6pPr>
    <a:lvl7pPr marL="5485303" algn="l" defTabSz="1828434" rtl="0" eaLnBrk="1" latinLnBrk="0" hangingPunct="1">
      <a:defRPr sz="2400" kern="1200">
        <a:solidFill>
          <a:schemeClr val="tx1"/>
        </a:solidFill>
        <a:latin typeface="+mn-lt"/>
        <a:ea typeface="+mn-ea"/>
        <a:cs typeface="+mn-cs"/>
      </a:defRPr>
    </a:lvl7pPr>
    <a:lvl8pPr marL="6399520" algn="l" defTabSz="1828434" rtl="0" eaLnBrk="1" latinLnBrk="0" hangingPunct="1">
      <a:defRPr sz="2400" kern="1200">
        <a:solidFill>
          <a:schemeClr val="tx1"/>
        </a:solidFill>
        <a:latin typeface="+mn-lt"/>
        <a:ea typeface="+mn-ea"/>
        <a:cs typeface="+mn-cs"/>
      </a:defRPr>
    </a:lvl8pPr>
    <a:lvl9pPr marL="7313737" algn="l" defTabSz="1828434"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Welcome! </a:t>
            </a:r>
          </a:p>
          <a:p>
            <a:pPr marL="171450" marR="0" lvl="0" indent="-1714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We’re here to talk about sampling--a powerful business strategy that can help you and your team increase Verified Customer Sales!</a:t>
            </a:r>
          </a:p>
        </p:txBody>
      </p:sp>
      <p:sp>
        <p:nvSpPr>
          <p:cNvPr id="4" name="Slide Number Placeholder 3"/>
          <p:cNvSpPr>
            <a:spLocks noGrp="1"/>
          </p:cNvSpPr>
          <p:nvPr>
            <p:ph type="sldNum" sz="quarter" idx="5"/>
          </p:nvPr>
        </p:nvSpPr>
        <p:spPr/>
        <p:txBody>
          <a:bodyPr/>
          <a:lstStyle/>
          <a:p>
            <a:fld id="{C22B6836-B4BB-4139-BC76-29B3C811FCD3}" type="slidenum">
              <a:rPr lang="en-US" smtClean="0"/>
              <a:t>1</a:t>
            </a:fld>
            <a:endParaRPr lang="en-US" dirty="0"/>
          </a:p>
        </p:txBody>
      </p:sp>
    </p:spTree>
    <p:extLst>
      <p:ext uri="{BB962C8B-B14F-4D97-AF65-F5344CB8AC3E}">
        <p14:creationId xmlns:p14="http://schemas.microsoft.com/office/powerpoint/2010/main" val="295833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sz="1100" dirty="0"/>
              <a:t>We know we can’t always be there in person to help customers identify their needs or place orders. That’s where product recommenders come in!</a:t>
            </a:r>
            <a:br>
              <a:rPr lang="en-US" sz="1100" dirty="0"/>
            </a:br>
            <a:endParaRPr lang="en-US" sz="1100" dirty="0"/>
          </a:p>
          <a:p>
            <a:pPr lvl="0"/>
            <a:r>
              <a:rPr lang="en-US" sz="1100" dirty="0"/>
              <a:t>The Artistry Virtual Beauty App allows customers to virtually try before they buy! It has a simple quiz and a selfie-feature that shows real-time application of makeup products. It’s never been easier for customers to find the beauty products that are perfect for them. </a:t>
            </a:r>
          </a:p>
          <a:p>
            <a:pPr lvl="0"/>
            <a:endParaRPr lang="en-US" sz="1100" dirty="0"/>
          </a:p>
          <a:p>
            <a:pPr lvl="0"/>
            <a:r>
              <a:rPr lang="en-US" sz="1100" dirty="0"/>
              <a:t>The Wellness Recommender (US)/Nutrition Recommender (CA, DR) is a fun, simple assessment that makes product recommendations backed by science. When your customer gets a recommendation, offer a product sample!</a:t>
            </a:r>
          </a:p>
        </p:txBody>
      </p:sp>
      <p:sp>
        <p:nvSpPr>
          <p:cNvPr id="4" name="Slide Number Placeholder 3"/>
          <p:cNvSpPr>
            <a:spLocks noGrp="1"/>
          </p:cNvSpPr>
          <p:nvPr>
            <p:ph type="sldNum" sz="quarter" idx="5"/>
          </p:nvPr>
        </p:nvSpPr>
        <p:spPr/>
        <p:txBody>
          <a:bodyPr/>
          <a:lstStyle/>
          <a:p>
            <a:pPr lvl="0"/>
            <a:fld id="{A0160D5F-9039-FF47-B429-1A64430BB344}" type="slidenum">
              <a:rPr lang="en-US" noProof="0" smtClean="0"/>
              <a:pPr lvl="0"/>
              <a:t>10</a:t>
            </a:fld>
            <a:endParaRPr lang="en-US" noProof="0" dirty="0"/>
          </a:p>
        </p:txBody>
      </p:sp>
      <p:sp>
        <p:nvSpPr>
          <p:cNvPr id="7" name="Slide Image Placeholder 6">
            <a:extLst>
              <a:ext uri="{FF2B5EF4-FFF2-40B4-BE49-F238E27FC236}">
                <a16:creationId xmlns:a16="http://schemas.microsoft.com/office/drawing/2014/main" id="{481115BC-6D56-4668-931F-CA33637A8854}"/>
              </a:ext>
            </a:extLst>
          </p:cNvPr>
          <p:cNvSpPr>
            <a:spLocks noGrp="1" noRot="1" noChangeAspect="1"/>
          </p:cNvSpPr>
          <p:nvPr>
            <p:ph type="sldImg"/>
          </p:nvPr>
        </p:nvSpPr>
        <p:spPr/>
      </p:sp>
    </p:spTree>
    <p:extLst>
      <p:ext uri="{BB962C8B-B14F-4D97-AF65-F5344CB8AC3E}">
        <p14:creationId xmlns:p14="http://schemas.microsoft.com/office/powerpoint/2010/main" val="313000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100" b="0" i="0" dirty="0"/>
              <a:t>There are also convenient needs-based selling pages on the Amway website. These are one-stop hubs with everything you need to have a soft, friendly, authentic selling conversation and make a personal connection.</a:t>
            </a:r>
          </a:p>
          <a:p>
            <a:pPr>
              <a:spcAft>
                <a:spcPts val="600"/>
              </a:spcAft>
            </a:pPr>
            <a:endParaRPr lang="en-US" sz="1100" b="0" i="0" dirty="0"/>
          </a:p>
          <a:p>
            <a:pPr>
              <a:spcAft>
                <a:spcPts val="600"/>
              </a:spcAft>
            </a:pPr>
            <a:r>
              <a:rPr lang="en-US" sz="1100" b="0" i="0" dirty="0"/>
              <a:t>With these pages, you don’t need to be an expert! Once you start talking about a customer’s need, look at the page that matches together with your customer </a:t>
            </a:r>
            <a:r>
              <a:rPr lang="en-US" sz="1100" b="0" i="1" dirty="0"/>
              <a:t>or</a:t>
            </a:r>
            <a:r>
              <a:rPr lang="en-US" sz="1100" b="0" i="0" dirty="0"/>
              <a:t> share a link with them. </a:t>
            </a:r>
            <a:r>
              <a:rPr lang="en-US" sz="1100" dirty="0"/>
              <a:t>Each page is filled with videos, tips and articles to help build their trust and confidence in you. Plus, product recommendations when they’re ready to try one out!</a:t>
            </a:r>
          </a:p>
          <a:p>
            <a:endParaRPr lang="en-US" sz="1100" dirty="0"/>
          </a:p>
        </p:txBody>
      </p:sp>
      <p:sp>
        <p:nvSpPr>
          <p:cNvPr id="4" name="Slide Number Placeholder 3"/>
          <p:cNvSpPr>
            <a:spLocks noGrp="1"/>
          </p:cNvSpPr>
          <p:nvPr>
            <p:ph type="sldNum" sz="quarter" idx="5"/>
          </p:nvPr>
        </p:nvSpPr>
        <p:spPr/>
        <p:txBody>
          <a:bodyPr/>
          <a:lstStyle/>
          <a:p>
            <a:fld id="{A0160D5F-9039-FF47-B429-1A64430BB344}" type="slidenum">
              <a:rPr lang="en-US" smtClean="0"/>
              <a:t>11</a:t>
            </a:fld>
            <a:endParaRPr lang="en-US" dirty="0"/>
          </a:p>
        </p:txBody>
      </p:sp>
    </p:spTree>
    <p:extLst>
      <p:ext uri="{BB962C8B-B14F-4D97-AF65-F5344CB8AC3E}">
        <p14:creationId xmlns:p14="http://schemas.microsoft.com/office/powerpoint/2010/main" val="350533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Once your customer has enjoyed their sample and ultimately made a purchase, keep them engaged! There are a number of different helpful digital tools you can use to help keep the conversation going and to score more VCS: </a:t>
            </a:r>
          </a:p>
          <a:p>
            <a:endParaRPr lang="en-US" sz="1100" b="1" dirty="0"/>
          </a:p>
          <a:p>
            <a:pPr marL="0" marR="0" lvl="0" indent="0" algn="l" defTabSz="1828434" rtl="0" eaLnBrk="1" fontAlgn="auto" latinLnBrk="0" hangingPunct="1">
              <a:lnSpc>
                <a:spcPct val="100000"/>
              </a:lnSpc>
              <a:spcBef>
                <a:spcPts val="0"/>
              </a:spcBef>
              <a:spcAft>
                <a:spcPts val="0"/>
              </a:spcAft>
              <a:buClrTx/>
              <a:buSzTx/>
              <a:buFontTx/>
              <a:buNone/>
              <a:tabLst/>
              <a:defRPr/>
            </a:pPr>
            <a:r>
              <a:rPr lang="en-US" sz="1100" b="1" dirty="0" err="1"/>
              <a:t>AmPerks</a:t>
            </a:r>
            <a:r>
              <a:rPr lang="en-US" sz="1100" b="1" dirty="0"/>
              <a:t>: </a:t>
            </a:r>
            <a:r>
              <a:rPr lang="en-US" sz="1100" b="0" dirty="0"/>
              <a:t>When your customer makes a purchase, make sure to help them enroll in </a:t>
            </a:r>
            <a:r>
              <a:rPr lang="en-US" sz="1100" b="0" dirty="0" err="1"/>
              <a:t>AmPerks</a:t>
            </a:r>
            <a:r>
              <a:rPr lang="en-US" sz="1100" b="0" dirty="0"/>
              <a:t>! They’ll earn points on every product they purchase and can redeem those points for dollars off future orders. Plus, </a:t>
            </a:r>
            <a:r>
              <a:rPr lang="en-US" sz="1100" b="0" dirty="0" err="1"/>
              <a:t>AmPerks</a:t>
            </a:r>
            <a:r>
              <a:rPr lang="en-US" sz="1100" b="0" dirty="0"/>
              <a:t> members get promotional, free ground shipping on orders over $99, </a:t>
            </a:r>
            <a:r>
              <a:rPr lang="en-US" sz="1100" dirty="0"/>
              <a:t>plus double points on DITTO™ Scheduled Orders.</a:t>
            </a:r>
          </a:p>
          <a:p>
            <a:endParaRPr lang="en-US" sz="1100" b="1" dirty="0"/>
          </a:p>
          <a:p>
            <a:r>
              <a:rPr lang="en-US" sz="1100" b="1" dirty="0"/>
              <a:t>Shareable Shoppable Lists: </a:t>
            </a:r>
            <a:r>
              <a:rPr lang="en-US" sz="1100" b="0" dirty="0"/>
              <a:t>Many different products can help meet your customers specific needs. You can sell them all in one easy click by creating a shareable list. </a:t>
            </a:r>
          </a:p>
          <a:p>
            <a:endParaRPr lang="en-US" sz="1100" b="0" dirty="0"/>
          </a:p>
          <a:p>
            <a:pPr marL="0" marR="0" lvl="0" indent="0" algn="l" defTabSz="1828434" rtl="0" eaLnBrk="1" fontAlgn="auto" latinLnBrk="0" hangingPunct="1">
              <a:lnSpc>
                <a:spcPct val="100000"/>
              </a:lnSpc>
              <a:spcBef>
                <a:spcPts val="0"/>
              </a:spcBef>
              <a:spcAft>
                <a:spcPts val="0"/>
              </a:spcAft>
              <a:buClrTx/>
              <a:buSzTx/>
              <a:buFontTx/>
              <a:buNone/>
              <a:tabLst/>
              <a:defRPr/>
            </a:pPr>
            <a:r>
              <a:rPr lang="en-US" sz="1100" b="1" dirty="0"/>
              <a:t>Share Feature: </a:t>
            </a:r>
            <a:r>
              <a:rPr lang="en-US" sz="1100" dirty="0"/>
              <a:t>A top way buying customers get to the Amway website! When a customer follows a Share link, enters a unique mobile phone number and makes a purchase, those sales count as VCS and volume goes to the IBO!</a:t>
            </a:r>
            <a:br>
              <a:rPr lang="en-US" sz="1100" b="1" dirty="0"/>
            </a:br>
            <a:endParaRPr lang="en-US" sz="1100" b="1" dirty="0"/>
          </a:p>
          <a:p>
            <a:r>
              <a:rPr lang="en-US" sz="1100" b="1" dirty="0" err="1"/>
              <a:t>MyShop</a:t>
            </a:r>
            <a:r>
              <a:rPr lang="en-US" sz="1100" b="1" dirty="0"/>
              <a:t>: </a:t>
            </a:r>
            <a:r>
              <a:rPr lang="en-US" sz="1100" b="0" dirty="0"/>
              <a:t>This free, personalized digital storefront helps IBOs share their health and wellness passion and recommend top products. </a:t>
            </a:r>
          </a:p>
          <a:p>
            <a:endParaRPr lang="en-US" dirty="0"/>
          </a:p>
        </p:txBody>
      </p:sp>
      <p:sp>
        <p:nvSpPr>
          <p:cNvPr id="4" name="Slide Number Placeholder 3"/>
          <p:cNvSpPr>
            <a:spLocks noGrp="1"/>
          </p:cNvSpPr>
          <p:nvPr>
            <p:ph type="sldNum" sz="quarter" idx="5"/>
          </p:nvPr>
        </p:nvSpPr>
        <p:spPr/>
        <p:txBody>
          <a:bodyPr/>
          <a:lstStyle/>
          <a:p>
            <a:fld id="{C22B6836-B4BB-4139-BC76-29B3C811FCD3}" type="slidenum">
              <a:rPr lang="en-US" smtClean="0"/>
              <a:t>12</a:t>
            </a:fld>
            <a:endParaRPr lang="en-US" dirty="0"/>
          </a:p>
        </p:txBody>
      </p:sp>
    </p:spTree>
    <p:extLst>
      <p:ext uri="{BB962C8B-B14F-4D97-AF65-F5344CB8AC3E}">
        <p14:creationId xmlns:p14="http://schemas.microsoft.com/office/powerpoint/2010/main" val="371181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dirty="0"/>
              <a:t>Want even more information on selling with samples? Head to Amway Education – it has dozens of short, engaging video courses all about building confidence and skills in selling. </a:t>
            </a:r>
          </a:p>
          <a:p>
            <a:pPr marL="0" lvl="0" indent="0">
              <a:buFont typeface="Arial" panose="020B0604020202020204" pitchFamily="34" charset="0"/>
              <a:buNone/>
            </a:pPr>
            <a:endParaRPr lang="en-US" sz="1100" dirty="0"/>
          </a:p>
          <a:p>
            <a:pPr marL="0" lvl="0" indent="0">
              <a:buFont typeface="Arial" panose="020B0604020202020204" pitchFamily="34" charset="0"/>
              <a:buNone/>
            </a:pPr>
            <a:r>
              <a:rPr lang="en-US" sz="1100" dirty="0"/>
              <a:t>Check out just a few of these courses on </a:t>
            </a:r>
            <a:r>
              <a:rPr lang="en-US" sz="1100" dirty="0" err="1"/>
              <a:t>Amway.com</a:t>
            </a:r>
            <a:r>
              <a:rPr lang="en-US" sz="1100" dirty="0"/>
              <a:t>/Education:</a:t>
            </a:r>
          </a:p>
          <a:p>
            <a:pPr marL="228600" lvl="0" indent="-228600">
              <a:buFont typeface="Arial" panose="020B0604020202020204" pitchFamily="34" charset="0"/>
              <a:buChar char="•"/>
            </a:pPr>
            <a:r>
              <a:rPr lang="en-US" sz="1100" dirty="0"/>
              <a:t>Use Samples to Sell</a:t>
            </a:r>
          </a:p>
          <a:p>
            <a:pPr marL="228600" lvl="0" indent="-228600">
              <a:buFont typeface="Arial" panose="020B0604020202020204" pitchFamily="34" charset="0"/>
              <a:buChar char="•"/>
            </a:pPr>
            <a:r>
              <a:rPr lang="en-US" sz="1100" dirty="0"/>
              <a:t>Identify the Need </a:t>
            </a:r>
          </a:p>
          <a:p>
            <a:pPr marL="228600" lvl="0" indent="-228600">
              <a:buFont typeface="Arial" panose="020B0604020202020204" pitchFamily="34" charset="0"/>
              <a:buChar char="•"/>
            </a:pPr>
            <a:r>
              <a:rPr lang="en-US" sz="1100" dirty="0"/>
              <a:t>Create an Experience</a:t>
            </a:r>
          </a:p>
          <a:p>
            <a:pPr marL="228600" lvl="0" indent="-228600">
              <a:buFont typeface="Arial" panose="020B0604020202020204" pitchFamily="34" charset="0"/>
              <a:buChar char="•"/>
            </a:pPr>
            <a:r>
              <a:rPr lang="en-US" sz="1100" dirty="0"/>
              <a:t>Closing the Sale</a:t>
            </a:r>
          </a:p>
          <a:p>
            <a:pPr lvl="0"/>
            <a:endParaRPr lang="en-US" sz="2400" dirty="0"/>
          </a:p>
          <a:p>
            <a:endParaRPr lang="en-US" sz="2400" dirty="0"/>
          </a:p>
          <a:p>
            <a:endParaRPr lang="en-US" dirty="0"/>
          </a:p>
        </p:txBody>
      </p:sp>
      <p:sp>
        <p:nvSpPr>
          <p:cNvPr id="4" name="Slide Number Placeholder 3"/>
          <p:cNvSpPr>
            <a:spLocks noGrp="1"/>
          </p:cNvSpPr>
          <p:nvPr>
            <p:ph type="sldNum" sz="quarter" idx="5"/>
          </p:nvPr>
        </p:nvSpPr>
        <p:spPr/>
        <p:txBody>
          <a:bodyPr/>
          <a:lstStyle/>
          <a:p>
            <a:fld id="{C22B6836-B4BB-4139-BC76-29B3C811FCD3}" type="slidenum">
              <a:rPr lang="en-US" smtClean="0"/>
              <a:t>13</a:t>
            </a:fld>
            <a:endParaRPr lang="en-US" dirty="0"/>
          </a:p>
        </p:txBody>
      </p:sp>
    </p:spTree>
    <p:extLst>
      <p:ext uri="{BB962C8B-B14F-4D97-AF65-F5344CB8AC3E}">
        <p14:creationId xmlns:p14="http://schemas.microsoft.com/office/powerpoint/2010/main" val="348474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C22B6836-B4BB-4139-BC76-29B3C811FCD3}" type="slidenum">
              <a:rPr lang="en-US" smtClean="0"/>
              <a:t>14</a:t>
            </a:fld>
            <a:endParaRPr lang="en-US" dirty="0"/>
          </a:p>
        </p:txBody>
      </p:sp>
    </p:spTree>
    <p:extLst>
      <p:ext uri="{BB962C8B-B14F-4D97-AF65-F5344CB8AC3E}">
        <p14:creationId xmlns:p14="http://schemas.microsoft.com/office/powerpoint/2010/main" val="182414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Why sampling? There are three HUGE reasons why: </a:t>
            </a:r>
          </a:p>
          <a:p>
            <a:endParaRPr lang="en-US" sz="1100" dirty="0"/>
          </a:p>
          <a:p>
            <a:pPr marL="230188" indent="-230188">
              <a:buFont typeface="Arial" panose="020B0604020202020204" pitchFamily="34" charset="0"/>
              <a:buChar char="•"/>
            </a:pPr>
            <a:r>
              <a:rPr lang="en-US" sz="1100" dirty="0"/>
              <a:t>81% of people say sampling is more effective than other marketing tactics. </a:t>
            </a:r>
          </a:p>
          <a:p>
            <a:pPr marL="230188" indent="-230188">
              <a:buFont typeface="Arial" panose="020B0604020202020204" pitchFamily="34" charset="0"/>
              <a:buChar char="•"/>
            </a:pPr>
            <a:r>
              <a:rPr lang="en-US" sz="1100" dirty="0"/>
              <a:t>Sampling has a 25-30% conversion rate, meaning 25-30% of customers who try a sample make a purchase.</a:t>
            </a:r>
          </a:p>
          <a:p>
            <a:pPr marL="230188" indent="-230188">
              <a:buFont typeface="Arial" panose="020B0604020202020204" pitchFamily="34" charset="0"/>
              <a:buChar char="•"/>
            </a:pPr>
            <a:r>
              <a:rPr lang="en-US" sz="1100" dirty="0"/>
              <a:t>And sampling helps build loyalty to your business!</a:t>
            </a: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So just think, the more samples you offer that are just right for your customers, the more sales you could score! </a:t>
            </a: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p>
          <a:p>
            <a:pPr marL="0" indent="0">
              <a:buFont typeface="Arial" panose="020B0604020202020204" pitchFamily="34" charset="0"/>
              <a:buNone/>
            </a:pPr>
            <a:r>
              <a:rPr lang="en-US" sz="1100" dirty="0"/>
              <a:t>It’s an easy and effective way to make a connection with a potential customer and give them a positive experience with your business.</a:t>
            </a:r>
          </a:p>
          <a:p>
            <a:pPr marL="342900" indent="-34290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5"/>
          </p:nvPr>
        </p:nvSpPr>
        <p:spPr/>
        <p:txBody>
          <a:bodyPr/>
          <a:lstStyle/>
          <a:p>
            <a:fld id="{C22B6836-B4BB-4139-BC76-29B3C811FCD3}" type="slidenum">
              <a:rPr lang="en-US" smtClean="0"/>
              <a:t>2</a:t>
            </a:fld>
            <a:endParaRPr lang="en-US" dirty="0"/>
          </a:p>
        </p:txBody>
      </p:sp>
    </p:spTree>
    <p:extLst>
      <p:ext uri="{BB962C8B-B14F-4D97-AF65-F5344CB8AC3E}">
        <p14:creationId xmlns:p14="http://schemas.microsoft.com/office/powerpoint/2010/main" val="30986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So, how do you build sampling into your business? Follow this simple, three-step strategy.</a:t>
            </a:r>
            <a:br>
              <a:rPr lang="en-US" sz="1100" dirty="0"/>
            </a:br>
            <a:endParaRPr lang="en-US" sz="1100" dirty="0"/>
          </a:p>
          <a:p>
            <a:pPr marL="230188" indent="-230188">
              <a:buAutoNum type="arabicPeriod"/>
            </a:pPr>
            <a:r>
              <a:rPr lang="en-US" sz="1100" dirty="0"/>
              <a:t>Identify the specific needs and interests of your customer and pick a product that meets a need. Make sure to share the product’s benefits. Then, give them a sample! You can purchase samples on the Amway website. </a:t>
            </a:r>
            <a:r>
              <a:rPr lang="en-US" sz="1100" i="1" dirty="0"/>
              <a:t>Pro Tip:</a:t>
            </a:r>
            <a:r>
              <a:rPr lang="en-US" sz="1100" i="0" dirty="0"/>
              <a:t> ask how they want to be contacted (email, text, call) so that they know to expect to hear from you soon!</a:t>
            </a:r>
            <a:endParaRPr lang="en-US" sz="1100" dirty="0"/>
          </a:p>
          <a:p>
            <a:pPr marL="230188" indent="-230188">
              <a:buAutoNum type="arabicPeriod"/>
            </a:pPr>
            <a:r>
              <a:rPr lang="en-US" sz="1100" dirty="0"/>
              <a:t>After they’ve used their sample, follow up to ask how they liked the product. You can share a bit of your testimony too to build trust. Don’t forget that all claims, benefits and testimonials need to be approved by Amway. </a:t>
            </a:r>
          </a:p>
          <a:p>
            <a:pPr marL="230188" indent="-230188">
              <a:buAutoNum type="arabicPeriod"/>
            </a:pPr>
            <a:r>
              <a:rPr lang="en-US" sz="1100" dirty="0"/>
              <a:t>Then, help them place an order and check out with their unique, valid mobile phone number so you can score VCS!</a:t>
            </a:r>
          </a:p>
          <a:p>
            <a:endParaRPr lang="en-US" dirty="0"/>
          </a:p>
        </p:txBody>
      </p:sp>
      <p:sp>
        <p:nvSpPr>
          <p:cNvPr id="4" name="Slide Number Placeholder 3"/>
          <p:cNvSpPr>
            <a:spLocks noGrp="1"/>
          </p:cNvSpPr>
          <p:nvPr>
            <p:ph type="sldNum" sz="quarter" idx="5"/>
          </p:nvPr>
        </p:nvSpPr>
        <p:spPr/>
        <p:txBody>
          <a:bodyPr/>
          <a:lstStyle/>
          <a:p>
            <a:fld id="{C22B6836-B4BB-4139-BC76-29B3C811FCD3}" type="slidenum">
              <a:rPr lang="en-US" smtClean="0"/>
              <a:t>3</a:t>
            </a:fld>
            <a:endParaRPr lang="en-US" dirty="0"/>
          </a:p>
        </p:txBody>
      </p:sp>
    </p:spTree>
    <p:extLst>
      <p:ext uri="{BB962C8B-B14F-4D97-AF65-F5344CB8AC3E}">
        <p14:creationId xmlns:p14="http://schemas.microsoft.com/office/powerpoint/2010/main" val="288478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100" dirty="0"/>
              <a:t>The sooner you put sampling into practice, the better! Start right from registration by ordering a New IBO Starter Stack.</a:t>
            </a:r>
            <a:endParaRPr lang="en-US" sz="1100" b="1" dirty="0"/>
          </a:p>
          <a:p>
            <a:pPr marL="171450" indent="-171450">
              <a:spcAft>
                <a:spcPts val="600"/>
              </a:spcAft>
              <a:buFont typeface="Arial" panose="020B0604020202020204" pitchFamily="34" charset="0"/>
              <a:buChar char="•"/>
            </a:pPr>
            <a:r>
              <a:rPr lang="en-US" sz="1100" b="0" dirty="0"/>
              <a:t>These </a:t>
            </a:r>
            <a:r>
              <a:rPr lang="en-US" sz="1100" b="1" dirty="0"/>
              <a:t>four totally customizable Starter Stacks </a:t>
            </a:r>
            <a:r>
              <a:rPr lang="en-US" sz="1100" b="0" dirty="0"/>
              <a:t>each </a:t>
            </a:r>
            <a:r>
              <a:rPr lang="en-US" sz="1100" dirty="0"/>
              <a:t>come with best-selling health and wellness products that can be sold for VCS. They also come with TONS of free samples—an average value of over $30—when ordered in the first 30 days of business. </a:t>
            </a:r>
          </a:p>
          <a:p>
            <a:pPr marL="171450" indent="-171450">
              <a:spcAft>
                <a:spcPts val="600"/>
              </a:spcAft>
              <a:buFont typeface="Arial" panose="020B0604020202020204" pitchFamily="34" charset="0"/>
              <a:buChar char="•"/>
            </a:pPr>
            <a:r>
              <a:rPr lang="en-US" sz="1100" dirty="0"/>
              <a:t>It’s a great way to learn about the products you’re most interested in, start building a testimony, start selling and, you guessed it, sampling! </a:t>
            </a:r>
          </a:p>
          <a:p>
            <a:endParaRPr lang="en-US" dirty="0"/>
          </a:p>
        </p:txBody>
      </p:sp>
      <p:sp>
        <p:nvSpPr>
          <p:cNvPr id="4" name="Slide Number Placeholder 3"/>
          <p:cNvSpPr>
            <a:spLocks noGrp="1"/>
          </p:cNvSpPr>
          <p:nvPr>
            <p:ph type="sldNum" sz="quarter" idx="5"/>
          </p:nvPr>
        </p:nvSpPr>
        <p:spPr/>
        <p:txBody>
          <a:bodyPr/>
          <a:lstStyle/>
          <a:p>
            <a:fld id="{C22B6836-B4BB-4139-BC76-29B3C811FCD3}" type="slidenum">
              <a:rPr lang="en-US" smtClean="0"/>
              <a:t>4</a:t>
            </a:fld>
            <a:endParaRPr lang="en-US" dirty="0"/>
          </a:p>
        </p:txBody>
      </p:sp>
    </p:spTree>
    <p:extLst>
      <p:ext uri="{BB962C8B-B14F-4D97-AF65-F5344CB8AC3E}">
        <p14:creationId xmlns:p14="http://schemas.microsoft.com/office/powerpoint/2010/main" val="113591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0" dirty="0"/>
              <a:t>Let’s use the Customer </a:t>
            </a:r>
            <a:r>
              <a:rPr lang="en-US" sz="1100" i="0" dirty="0" err="1"/>
              <a:t>Faves</a:t>
            </a:r>
            <a:r>
              <a:rPr lang="en-US" sz="1100" i="0" dirty="0"/>
              <a:t> Starter Stack as an example of how to implement the 3-step sampling strategy. </a:t>
            </a:r>
          </a:p>
          <a:p>
            <a:pPr marL="230188" indent="-230188">
              <a:buAutoNum type="arabicPeriod"/>
            </a:pPr>
            <a:r>
              <a:rPr lang="en-US" sz="1100" dirty="0"/>
              <a:t>Identify your customer’s needs: Let’s say a friend lets you know they need to be more focused at work. Offer them a sample of the </a:t>
            </a:r>
            <a:r>
              <a:rPr lang="en-US" sz="1100" b="0" i="0" dirty="0">
                <a:solidFill>
                  <a:srgbClr val="2C2C2C"/>
                </a:solidFill>
                <a:effectLst/>
                <a:latin typeface="GT Walsheim Pro"/>
              </a:rPr>
              <a:t>n* by </a:t>
            </a:r>
            <a:r>
              <a:rPr lang="en-US" sz="1100" b="0" i="0" dirty="0" err="1">
                <a:solidFill>
                  <a:srgbClr val="2C2C2C"/>
                </a:solidFill>
                <a:effectLst/>
                <a:latin typeface="GT Walsheim Pro"/>
              </a:rPr>
              <a:t>Nutrilite</a:t>
            </a:r>
            <a:r>
              <a:rPr lang="en-US" sz="1100" b="0" i="0" dirty="0">
                <a:solidFill>
                  <a:srgbClr val="2C2C2C"/>
                </a:solidFill>
                <a:effectLst/>
                <a:latin typeface="GT Walsheim Pro"/>
              </a:rPr>
              <a:t>™ Slay the Day – Focus Gummies from your stack. Remember, ask them how and when they’d like to be contacted so they can expect to hear from you. </a:t>
            </a:r>
          </a:p>
          <a:p>
            <a:pPr marL="230188" indent="-230188">
              <a:buAutoNum type="arabicPeriod"/>
            </a:pPr>
            <a:r>
              <a:rPr lang="en-US" sz="1100" b="0" i="0" dirty="0">
                <a:solidFill>
                  <a:srgbClr val="2C2C2C"/>
                </a:solidFill>
                <a:effectLst/>
                <a:latin typeface="GT Walsheim Pro"/>
              </a:rPr>
              <a:t>After they’ve tried their sample, follow up! Ask about their experience and see if they’d like to place an order.</a:t>
            </a:r>
          </a:p>
          <a:p>
            <a:pPr marL="230188" indent="-230188">
              <a:buAutoNum type="arabicPeriod"/>
            </a:pPr>
            <a:r>
              <a:rPr lang="en-US" sz="1100" b="0" i="0" dirty="0">
                <a:solidFill>
                  <a:srgbClr val="2C2C2C"/>
                </a:solidFill>
                <a:effectLst/>
                <a:latin typeface="GT Walsheim Pro"/>
              </a:rPr>
              <a:t>Help them place an order for a full-size product with their unique, valid mobile phone number to score VCS.</a:t>
            </a:r>
            <a:endParaRPr lang="en-US" sz="1100" i="0" dirty="0"/>
          </a:p>
          <a:p>
            <a:endParaRPr lang="en-US" dirty="0"/>
          </a:p>
        </p:txBody>
      </p:sp>
      <p:sp>
        <p:nvSpPr>
          <p:cNvPr id="4" name="Slide Number Placeholder 3"/>
          <p:cNvSpPr>
            <a:spLocks noGrp="1"/>
          </p:cNvSpPr>
          <p:nvPr>
            <p:ph type="sldNum" sz="quarter" idx="5"/>
          </p:nvPr>
        </p:nvSpPr>
        <p:spPr/>
        <p:txBody>
          <a:bodyPr/>
          <a:lstStyle/>
          <a:p>
            <a:fld id="{C22B6836-B4BB-4139-BC76-29B3C811FCD3}" type="slidenum">
              <a:rPr lang="en-US" smtClean="0"/>
              <a:t>5</a:t>
            </a:fld>
            <a:endParaRPr lang="en-US" dirty="0"/>
          </a:p>
        </p:txBody>
      </p:sp>
    </p:spTree>
    <p:extLst>
      <p:ext uri="{BB962C8B-B14F-4D97-AF65-F5344CB8AC3E}">
        <p14:creationId xmlns:p14="http://schemas.microsoft.com/office/powerpoint/2010/main" val="216678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0" dirty="0"/>
              <a:t>In addition to the samples in the starter stacks, you can find tons of sample options across brands on the Amway website</a:t>
            </a:r>
            <a:r>
              <a:rPr lang="en-US" sz="1100" dirty="0"/>
              <a:t> – </a:t>
            </a:r>
            <a:r>
              <a:rPr lang="en-US" sz="1100" i="0" dirty="0"/>
              <a:t>there’s something for every customer and need! </a:t>
            </a:r>
            <a:br>
              <a:rPr lang="en-US" sz="1100" i="0" dirty="0"/>
            </a:br>
            <a:br>
              <a:rPr lang="en-US" sz="1100" i="0" dirty="0"/>
            </a:br>
            <a:r>
              <a:rPr lang="en-US" sz="1100" i="0" dirty="0"/>
              <a:t>For Beauty, there </a:t>
            </a:r>
            <a:r>
              <a:rPr lang="en-US" sz="1100" dirty="0"/>
              <a:t>are sample-size foil packets of many on-trend skin care and makeup products people are loving… like cleansers from Artistry Studio™ Skincare, body care products from Artistry Signature Select™ brand or moisturizers from Artistry Skin Nutrition™ to name just a few. These are easy to hand out to customers – and deliver results they can see and feel, like softer, glowing skin!</a:t>
            </a:r>
          </a:p>
          <a:p>
            <a:endParaRPr lang="en-US" sz="1100" dirty="0"/>
          </a:p>
        </p:txBody>
      </p:sp>
      <p:sp>
        <p:nvSpPr>
          <p:cNvPr id="4" name="Slide Number Placeholder 3"/>
          <p:cNvSpPr>
            <a:spLocks noGrp="1"/>
          </p:cNvSpPr>
          <p:nvPr>
            <p:ph type="sldNum" sz="quarter" idx="5"/>
          </p:nvPr>
        </p:nvSpPr>
        <p:spPr/>
        <p:txBody>
          <a:bodyPr/>
          <a:lstStyle/>
          <a:p>
            <a:fld id="{A0160D5F-9039-FF47-B429-1A64430BB344}" type="slidenum">
              <a:rPr lang="en-US" smtClean="0"/>
              <a:t>6</a:t>
            </a:fld>
            <a:endParaRPr lang="en-US" dirty="0"/>
          </a:p>
        </p:txBody>
      </p:sp>
    </p:spTree>
    <p:extLst>
      <p:ext uri="{BB962C8B-B14F-4D97-AF65-F5344CB8AC3E}">
        <p14:creationId xmlns:p14="http://schemas.microsoft.com/office/powerpoint/2010/main" val="37597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In Nutrition…</a:t>
            </a:r>
          </a:p>
          <a:p>
            <a:r>
              <a:rPr lang="en-US" sz="1100" dirty="0"/>
              <a:t>Many popular Nutrilite™ and n* by Nutrilite supplements come in single-sized sample pouches that are perfect to share with a customer. For men, women, kids… anyone!</a:t>
            </a:r>
          </a:p>
          <a:p>
            <a:endParaRPr lang="en-US" sz="1100" dirty="0"/>
          </a:p>
          <a:p>
            <a:r>
              <a:rPr lang="en-US" sz="1100" dirty="0"/>
              <a:t>Nutrilite snacks make great samples too. A customer can taste products to find their favorites.</a:t>
            </a:r>
          </a:p>
        </p:txBody>
      </p:sp>
      <p:sp>
        <p:nvSpPr>
          <p:cNvPr id="4" name="Slide Number Placeholder 3"/>
          <p:cNvSpPr>
            <a:spLocks noGrp="1"/>
          </p:cNvSpPr>
          <p:nvPr>
            <p:ph type="sldNum" sz="quarter" idx="5"/>
          </p:nvPr>
        </p:nvSpPr>
        <p:spPr/>
        <p:txBody>
          <a:bodyPr/>
          <a:lstStyle/>
          <a:p>
            <a:fld id="{A0160D5F-9039-FF47-B429-1A64430BB344}" type="slidenum">
              <a:rPr lang="en-US" smtClean="0"/>
              <a:t>7</a:t>
            </a:fld>
            <a:endParaRPr lang="en-US" dirty="0"/>
          </a:p>
        </p:txBody>
      </p:sp>
    </p:spTree>
    <p:extLst>
      <p:ext uri="{BB962C8B-B14F-4D97-AF65-F5344CB8AC3E}">
        <p14:creationId xmlns:p14="http://schemas.microsoft.com/office/powerpoint/2010/main" val="380941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In Sports Nutrition…</a:t>
            </a:r>
          </a:p>
          <a:p>
            <a:r>
              <a:rPr lang="en-US" sz="1100" dirty="0"/>
              <a:t>You all know how amazing XS™ Energy Drinks are as samples. And there are tons of other supplements, protein options and more that help customers energize, hydrate, strengthen or recover. They come in convenient packaging that makes it easy to try one and share one. </a:t>
            </a:r>
          </a:p>
        </p:txBody>
      </p:sp>
      <p:sp>
        <p:nvSpPr>
          <p:cNvPr id="4" name="Slide Number Placeholder 3"/>
          <p:cNvSpPr>
            <a:spLocks noGrp="1"/>
          </p:cNvSpPr>
          <p:nvPr>
            <p:ph type="sldNum" sz="quarter" idx="5"/>
          </p:nvPr>
        </p:nvSpPr>
        <p:spPr/>
        <p:txBody>
          <a:bodyPr/>
          <a:lstStyle/>
          <a:p>
            <a:fld id="{A0160D5F-9039-FF47-B429-1A64430BB344}" type="slidenum">
              <a:rPr lang="en-US" smtClean="0"/>
              <a:t>8</a:t>
            </a:fld>
            <a:endParaRPr lang="en-US" dirty="0"/>
          </a:p>
        </p:txBody>
      </p:sp>
    </p:spTree>
    <p:extLst>
      <p:ext uri="{BB962C8B-B14F-4D97-AF65-F5344CB8AC3E}">
        <p14:creationId xmlns:p14="http://schemas.microsoft.com/office/powerpoint/2010/main" val="13514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a:t>You may be wondering: how do I know what samples my customer might enjoy? Identifying a customer’s need starts with getting to know them and making a meaningful connection. That helps you build trust, and trust makes it easier to understand a customer… and </a:t>
            </a:r>
            <a:r>
              <a:rPr lang="en-US" sz="1100" i="1" dirty="0"/>
              <a:t>that</a:t>
            </a:r>
            <a:r>
              <a:rPr lang="en-US" sz="1100" dirty="0"/>
              <a:t> helps them appreciate our product suggestions! </a:t>
            </a:r>
          </a:p>
          <a:p>
            <a:pPr lvl="0"/>
            <a:endParaRPr lang="en-US" sz="1100" dirty="0"/>
          </a:p>
          <a:p>
            <a:pPr lvl="0"/>
            <a:r>
              <a:rPr lang="en-US" sz="1100" dirty="0"/>
              <a:t>As you make a recommendation, always share why the product will fit their unique needs, and explain the benefits, like a great flavor or results they can see, taste or feel. This is the perfect time to share your own personal experience with them as well.</a:t>
            </a:r>
          </a:p>
          <a:p>
            <a:pPr lvl="0"/>
            <a:endParaRPr lang="en-US" sz="1100" dirty="0"/>
          </a:p>
          <a:p>
            <a:pPr lvl="0"/>
            <a:r>
              <a:rPr lang="en-US" sz="1100" dirty="0"/>
              <a:t>And then, of course, it’s all about showing them the product to create a special experience. That’s when you share a sample!</a:t>
            </a:r>
          </a:p>
          <a:p>
            <a:pPr lvl="0"/>
            <a:endParaRPr lang="en-US" sz="1100" dirty="0"/>
          </a:p>
          <a:p>
            <a:pPr lvl="0"/>
            <a:r>
              <a:rPr lang="en-US" sz="1100" dirty="0"/>
              <a:t>One way to get to know a customer better is to have them fill out the “All About You” questionnaire. It’s a short one-page series of questions that gets at what they may be looking for – and how your business can help. It’s available in the Resource Center!</a:t>
            </a:r>
          </a:p>
        </p:txBody>
      </p:sp>
      <p:sp>
        <p:nvSpPr>
          <p:cNvPr id="4" name="Slide Number Placeholder 3"/>
          <p:cNvSpPr>
            <a:spLocks noGrp="1"/>
          </p:cNvSpPr>
          <p:nvPr>
            <p:ph type="sldNum" sz="quarter" idx="5"/>
          </p:nvPr>
        </p:nvSpPr>
        <p:spPr/>
        <p:txBody>
          <a:bodyPr/>
          <a:lstStyle/>
          <a:p>
            <a:fld id="{7998A117-0DB4-5842-90E5-F0804E046527}" type="slidenum">
              <a:rPr lang="en-US" smtClean="0"/>
              <a:t>9</a:t>
            </a:fld>
            <a:endParaRPr lang="en-US"/>
          </a:p>
        </p:txBody>
      </p:sp>
    </p:spTree>
    <p:extLst>
      <p:ext uri="{BB962C8B-B14F-4D97-AF65-F5344CB8AC3E}">
        <p14:creationId xmlns:p14="http://schemas.microsoft.com/office/powerpoint/2010/main" val="1094978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DFCDF-F2EB-E99D-3E72-1DEBC0291F4F}"/>
              </a:ext>
            </a:extLst>
          </p:cNvPr>
          <p:cNvSpPr/>
          <p:nvPr userDrawn="1"/>
        </p:nvSpPr>
        <p:spPr>
          <a:xfrm>
            <a:off x="0" y="12610214"/>
            <a:ext cx="24377650"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52B7F1BD-BC21-6558-7F83-E2CF5E065F9E}"/>
              </a:ext>
            </a:extLst>
          </p:cNvPr>
          <p:cNvSpPr>
            <a:spLocks noGrp="1"/>
          </p:cNvSpPr>
          <p:nvPr>
            <p:ph type="sldNum" sz="quarter" idx="12"/>
          </p:nvPr>
        </p:nvSpPr>
        <p:spPr>
          <a:xfrm>
            <a:off x="23170632" y="12948521"/>
            <a:ext cx="531563" cy="387929"/>
          </a:xfrm>
        </p:spPr>
        <p:txBody>
          <a:bodyPr lIns="0" tIns="0" rIns="0" bIns="0"/>
          <a:lstStyle>
            <a:lvl1pPr>
              <a:defRPr lang="en-US" sz="1600" kern="1200" smtClean="0">
                <a:solidFill>
                  <a:srgbClr val="221E20"/>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dirty="0"/>
          </a:p>
        </p:txBody>
      </p:sp>
      <p:pic>
        <p:nvPicPr>
          <p:cNvPr id="11" name="Picture 10">
            <a:extLst>
              <a:ext uri="{FF2B5EF4-FFF2-40B4-BE49-F238E27FC236}">
                <a16:creationId xmlns:a16="http://schemas.microsoft.com/office/drawing/2014/main" id="{C3C300C8-85AD-BA02-886F-A0205F326D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802" y="12996355"/>
            <a:ext cx="906458" cy="320040"/>
          </a:xfrm>
          <a:prstGeom prst="rect">
            <a:avLst/>
          </a:prstGeom>
        </p:spPr>
      </p:pic>
    </p:spTree>
    <p:extLst>
      <p:ext uri="{BB962C8B-B14F-4D97-AF65-F5344CB8AC3E}">
        <p14:creationId xmlns:p14="http://schemas.microsoft.com/office/powerpoint/2010/main" val="263428365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IBOX lt green">
    <p:bg>
      <p:bgPr>
        <a:solidFill>
          <a:srgbClr val="9FD1B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DFCDF-F2EB-E99D-3E72-1DEBC0291F4F}"/>
              </a:ext>
            </a:extLst>
          </p:cNvPr>
          <p:cNvSpPr/>
          <p:nvPr userDrawn="1"/>
        </p:nvSpPr>
        <p:spPr>
          <a:xfrm>
            <a:off x="0" y="12610214"/>
            <a:ext cx="24377650"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52B7F1BD-BC21-6558-7F83-E2CF5E065F9E}"/>
              </a:ext>
            </a:extLst>
          </p:cNvPr>
          <p:cNvSpPr>
            <a:spLocks noGrp="1"/>
          </p:cNvSpPr>
          <p:nvPr>
            <p:ph type="sldNum" sz="quarter" idx="12"/>
          </p:nvPr>
        </p:nvSpPr>
        <p:spPr>
          <a:xfrm>
            <a:off x="23170632" y="12948521"/>
            <a:ext cx="531563" cy="387929"/>
          </a:xfrm>
        </p:spPr>
        <p:txBody>
          <a:bodyPr lIns="0" tIns="0" rIns="0" bIns="0"/>
          <a:lstStyle>
            <a:lvl1pPr>
              <a:defRPr lang="en-US" sz="1600" kern="1200" smtClean="0">
                <a:solidFill>
                  <a:srgbClr val="221E20"/>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dirty="0"/>
          </a:p>
        </p:txBody>
      </p:sp>
      <p:pic>
        <p:nvPicPr>
          <p:cNvPr id="11" name="Picture 10">
            <a:extLst>
              <a:ext uri="{FF2B5EF4-FFF2-40B4-BE49-F238E27FC236}">
                <a16:creationId xmlns:a16="http://schemas.microsoft.com/office/drawing/2014/main" id="{C3C300C8-85AD-BA02-886F-A0205F326D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802" y="12996355"/>
            <a:ext cx="906458" cy="320040"/>
          </a:xfrm>
          <a:prstGeom prst="rect">
            <a:avLst/>
          </a:prstGeom>
        </p:spPr>
      </p:pic>
    </p:spTree>
    <p:extLst>
      <p:ext uri="{BB962C8B-B14F-4D97-AF65-F5344CB8AC3E}">
        <p14:creationId xmlns:p14="http://schemas.microsoft.com/office/powerpoint/2010/main" val="5531422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IBOX med green">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DFCDF-F2EB-E99D-3E72-1DEBC0291F4F}"/>
              </a:ext>
            </a:extLst>
          </p:cNvPr>
          <p:cNvSpPr/>
          <p:nvPr userDrawn="1"/>
        </p:nvSpPr>
        <p:spPr>
          <a:xfrm>
            <a:off x="0" y="12610214"/>
            <a:ext cx="24377650"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52B7F1BD-BC21-6558-7F83-E2CF5E065F9E}"/>
              </a:ext>
            </a:extLst>
          </p:cNvPr>
          <p:cNvSpPr>
            <a:spLocks noGrp="1"/>
          </p:cNvSpPr>
          <p:nvPr>
            <p:ph type="sldNum" sz="quarter" idx="12"/>
          </p:nvPr>
        </p:nvSpPr>
        <p:spPr>
          <a:xfrm>
            <a:off x="23170632" y="12948521"/>
            <a:ext cx="531563" cy="387929"/>
          </a:xfrm>
        </p:spPr>
        <p:txBody>
          <a:bodyPr lIns="0" tIns="0" rIns="0" bIns="0"/>
          <a:lstStyle>
            <a:lvl1pPr>
              <a:defRPr lang="en-US" sz="1600" kern="1200" smtClean="0">
                <a:solidFill>
                  <a:srgbClr val="221E20"/>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dirty="0"/>
          </a:p>
        </p:txBody>
      </p:sp>
      <p:pic>
        <p:nvPicPr>
          <p:cNvPr id="11" name="Picture 10">
            <a:extLst>
              <a:ext uri="{FF2B5EF4-FFF2-40B4-BE49-F238E27FC236}">
                <a16:creationId xmlns:a16="http://schemas.microsoft.com/office/drawing/2014/main" id="{C3C300C8-85AD-BA02-886F-A0205F326D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802" y="12996355"/>
            <a:ext cx="906458" cy="320040"/>
          </a:xfrm>
          <a:prstGeom prst="rect">
            <a:avLst/>
          </a:prstGeom>
        </p:spPr>
      </p:pic>
    </p:spTree>
    <p:extLst>
      <p:ext uri="{BB962C8B-B14F-4D97-AF65-F5344CB8AC3E}">
        <p14:creationId xmlns:p14="http://schemas.microsoft.com/office/powerpoint/2010/main" val="280291207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IBOX blue">
    <p:bg>
      <p:bgPr>
        <a:solidFill>
          <a:srgbClr val="98D3DC">
            <a:alpha val="81946"/>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7186D8-A7D4-F27D-587C-46AE5A311F58}"/>
              </a:ext>
            </a:extLst>
          </p:cNvPr>
          <p:cNvSpPr/>
          <p:nvPr userDrawn="1"/>
        </p:nvSpPr>
        <p:spPr>
          <a:xfrm>
            <a:off x="0" y="12610214"/>
            <a:ext cx="24377650"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3">
            <a:extLst>
              <a:ext uri="{FF2B5EF4-FFF2-40B4-BE49-F238E27FC236}">
                <a16:creationId xmlns:a16="http://schemas.microsoft.com/office/drawing/2014/main" id="{F8E75D67-C31F-BD3A-2528-371BE8EEEEA1}"/>
              </a:ext>
            </a:extLst>
          </p:cNvPr>
          <p:cNvSpPr>
            <a:spLocks noGrp="1"/>
          </p:cNvSpPr>
          <p:nvPr>
            <p:ph type="sldNum" sz="quarter" idx="12"/>
          </p:nvPr>
        </p:nvSpPr>
        <p:spPr>
          <a:xfrm>
            <a:off x="23170632" y="12948521"/>
            <a:ext cx="531563" cy="387929"/>
          </a:xfrm>
        </p:spPr>
        <p:txBody>
          <a:bodyPr lIns="0" tIns="0" rIns="0" bIns="0"/>
          <a:lstStyle>
            <a:lvl1pPr>
              <a:defRPr lang="en-US" sz="1600" kern="1200" smtClean="0">
                <a:solidFill>
                  <a:srgbClr val="221E20"/>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dirty="0"/>
          </a:p>
        </p:txBody>
      </p:sp>
      <p:pic>
        <p:nvPicPr>
          <p:cNvPr id="11" name="Picture 10">
            <a:extLst>
              <a:ext uri="{FF2B5EF4-FFF2-40B4-BE49-F238E27FC236}">
                <a16:creationId xmlns:a16="http://schemas.microsoft.com/office/drawing/2014/main" id="{C5D18B73-DD4B-267D-892C-A5544F4908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802" y="12996355"/>
            <a:ext cx="906458" cy="320040"/>
          </a:xfrm>
          <a:prstGeom prst="rect">
            <a:avLst/>
          </a:prstGeom>
        </p:spPr>
      </p:pic>
    </p:spTree>
    <p:extLst>
      <p:ext uri="{BB962C8B-B14F-4D97-AF65-F5344CB8AC3E}">
        <p14:creationId xmlns:p14="http://schemas.microsoft.com/office/powerpoint/2010/main" val="38446490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IBOX lt blue">
    <p:bg>
      <p:bgPr>
        <a:solidFill>
          <a:srgbClr val="98D3DC">
            <a:alpha val="52118"/>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7186D8-A7D4-F27D-587C-46AE5A311F58}"/>
              </a:ext>
            </a:extLst>
          </p:cNvPr>
          <p:cNvSpPr/>
          <p:nvPr userDrawn="1"/>
        </p:nvSpPr>
        <p:spPr>
          <a:xfrm>
            <a:off x="0" y="12610214"/>
            <a:ext cx="24377650"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3">
            <a:extLst>
              <a:ext uri="{FF2B5EF4-FFF2-40B4-BE49-F238E27FC236}">
                <a16:creationId xmlns:a16="http://schemas.microsoft.com/office/drawing/2014/main" id="{F8E75D67-C31F-BD3A-2528-371BE8EEEEA1}"/>
              </a:ext>
            </a:extLst>
          </p:cNvPr>
          <p:cNvSpPr>
            <a:spLocks noGrp="1"/>
          </p:cNvSpPr>
          <p:nvPr>
            <p:ph type="sldNum" sz="quarter" idx="12"/>
          </p:nvPr>
        </p:nvSpPr>
        <p:spPr>
          <a:xfrm>
            <a:off x="23170632" y="12948521"/>
            <a:ext cx="531563" cy="387929"/>
          </a:xfrm>
        </p:spPr>
        <p:txBody>
          <a:bodyPr lIns="0" tIns="0" rIns="0" bIns="0"/>
          <a:lstStyle>
            <a:lvl1pPr>
              <a:defRPr lang="en-US" sz="1600" kern="1200" smtClean="0">
                <a:solidFill>
                  <a:srgbClr val="221E20"/>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dirty="0"/>
          </a:p>
        </p:txBody>
      </p:sp>
      <p:pic>
        <p:nvPicPr>
          <p:cNvPr id="11" name="Picture 10">
            <a:extLst>
              <a:ext uri="{FF2B5EF4-FFF2-40B4-BE49-F238E27FC236}">
                <a16:creationId xmlns:a16="http://schemas.microsoft.com/office/drawing/2014/main" id="{C5D18B73-DD4B-267D-892C-A5544F4908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802" y="12996355"/>
            <a:ext cx="906458" cy="320040"/>
          </a:xfrm>
          <a:prstGeom prst="rect">
            <a:avLst/>
          </a:prstGeom>
        </p:spPr>
      </p:pic>
    </p:spTree>
    <p:extLst>
      <p:ext uri="{BB962C8B-B14F-4D97-AF65-F5344CB8AC3E}">
        <p14:creationId xmlns:p14="http://schemas.microsoft.com/office/powerpoint/2010/main" val="3786398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IBOX dk green">
    <p:bg>
      <p:bgPr>
        <a:solidFill>
          <a:srgbClr val="017B5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7186D8-A7D4-F27D-587C-46AE5A311F58}"/>
              </a:ext>
            </a:extLst>
          </p:cNvPr>
          <p:cNvSpPr/>
          <p:nvPr userDrawn="1"/>
        </p:nvSpPr>
        <p:spPr>
          <a:xfrm>
            <a:off x="0" y="12610214"/>
            <a:ext cx="24377650"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01172D7F-D2D7-3D8D-BFB3-F219D31F8F31}"/>
              </a:ext>
            </a:extLst>
          </p:cNvPr>
          <p:cNvSpPr>
            <a:spLocks noGrp="1"/>
          </p:cNvSpPr>
          <p:nvPr>
            <p:ph type="sldNum" sz="quarter" idx="12"/>
          </p:nvPr>
        </p:nvSpPr>
        <p:spPr>
          <a:xfrm>
            <a:off x="23170632" y="12948521"/>
            <a:ext cx="531563" cy="387929"/>
          </a:xfrm>
        </p:spPr>
        <p:txBody>
          <a:bodyPr lIns="0" tIns="0" rIns="0" bIns="0"/>
          <a:lstStyle>
            <a:lvl1pPr>
              <a:defRPr lang="en-US" sz="1600" kern="1200" smtClean="0">
                <a:solidFill>
                  <a:srgbClr val="221E20"/>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dirty="0"/>
          </a:p>
        </p:txBody>
      </p:sp>
      <p:pic>
        <p:nvPicPr>
          <p:cNvPr id="13" name="Picture 12">
            <a:extLst>
              <a:ext uri="{FF2B5EF4-FFF2-40B4-BE49-F238E27FC236}">
                <a16:creationId xmlns:a16="http://schemas.microsoft.com/office/drawing/2014/main" id="{ECB1940E-933B-5605-C228-487D995BC3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802" y="12996355"/>
            <a:ext cx="906458" cy="320040"/>
          </a:xfrm>
          <a:prstGeom prst="rect">
            <a:avLst/>
          </a:prstGeom>
        </p:spPr>
      </p:pic>
    </p:spTree>
    <p:extLst>
      <p:ext uri="{BB962C8B-B14F-4D97-AF65-F5344CB8AC3E}">
        <p14:creationId xmlns:p14="http://schemas.microsoft.com/office/powerpoint/2010/main" val="30468914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vender">
    <p:bg>
      <p:bgPr>
        <a:solidFill>
          <a:schemeClr val="accent5"/>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06C5E2C-9DC4-A84F-801C-98D6489B4AB2}"/>
              </a:ext>
            </a:extLst>
          </p:cNvPr>
          <p:cNvSpPr>
            <a:spLocks noGrp="1"/>
          </p:cNvSpPr>
          <p:nvPr>
            <p:ph type="sldNum" sz="quarter" idx="12"/>
          </p:nvPr>
        </p:nvSpPr>
        <p:spPr>
          <a:xfrm>
            <a:off x="22801101" y="12958428"/>
            <a:ext cx="889000" cy="417332"/>
          </a:xfrm>
          <a:prstGeom prst="rect">
            <a:avLst/>
          </a:prstGeom>
        </p:spPr>
        <p:txBody>
          <a:bodyPr lIns="0" tIns="0" rIns="0" bIns="0" anchor="t" anchorCtr="0"/>
          <a:lstStyle>
            <a:lvl1pPr algn="r">
              <a:defRPr lang="en-US" sz="1600" b="0" i="0" kern="1200" smtClean="0">
                <a:solidFill>
                  <a:schemeClr val="tx1"/>
                </a:solidFill>
                <a:latin typeface="Arial" panose="020B0604020202020204" pitchFamily="34" charset="0"/>
                <a:ea typeface="Source Sans Pro" panose="020B0503030403020204" pitchFamily="34" charset="0"/>
                <a:cs typeface="Arial" panose="020B0604020202020204" pitchFamily="34" charset="0"/>
              </a:defRPr>
            </a:lvl1pPr>
          </a:lstStyle>
          <a:p>
            <a:fld id="{BD5B6BAD-5F5D-3E4C-BAD0-B011452885A9}" type="slidenum">
              <a:rPr lang="en-US" smtClean="0"/>
              <a:pPr/>
              <a:t>‹#›</a:t>
            </a:fld>
            <a:endParaRPr lang="en-US" dirty="0"/>
          </a:p>
        </p:txBody>
      </p:sp>
      <p:pic>
        <p:nvPicPr>
          <p:cNvPr id="3" name="Graphic 2">
            <a:extLst>
              <a:ext uri="{FF2B5EF4-FFF2-40B4-BE49-F238E27FC236}">
                <a16:creationId xmlns:a16="http://schemas.microsoft.com/office/drawing/2014/main" id="{AFE94459-E1AD-DE7F-2822-4CD4C22C98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349" y="12901677"/>
            <a:ext cx="975198" cy="346494"/>
          </a:xfrm>
          <a:prstGeom prst="rect">
            <a:avLst/>
          </a:prstGeom>
        </p:spPr>
      </p:pic>
    </p:spTree>
    <p:extLst>
      <p:ext uri="{BB962C8B-B14F-4D97-AF65-F5344CB8AC3E}">
        <p14:creationId xmlns:p14="http://schemas.microsoft.com/office/powerpoint/2010/main" val="78182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ue">
    <p:bg>
      <p:bgPr>
        <a:solidFill>
          <a:schemeClr val="accent6"/>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06C5E2C-9DC4-A84F-801C-98D6489B4AB2}"/>
              </a:ext>
            </a:extLst>
          </p:cNvPr>
          <p:cNvSpPr>
            <a:spLocks noGrp="1"/>
          </p:cNvSpPr>
          <p:nvPr>
            <p:ph type="sldNum" sz="quarter" idx="12"/>
          </p:nvPr>
        </p:nvSpPr>
        <p:spPr>
          <a:xfrm>
            <a:off x="22801101" y="12958428"/>
            <a:ext cx="889000" cy="417332"/>
          </a:xfrm>
          <a:prstGeom prst="rect">
            <a:avLst/>
          </a:prstGeom>
        </p:spPr>
        <p:txBody>
          <a:bodyPr lIns="0" tIns="0" rIns="0" bIns="0" anchor="t" anchorCtr="0"/>
          <a:lstStyle>
            <a:lvl1pPr algn="r">
              <a:defRPr lang="en-US" sz="1600" b="0" i="0" kern="1200" smtClean="0">
                <a:solidFill>
                  <a:schemeClr val="tx1"/>
                </a:solidFill>
                <a:latin typeface="Arial" panose="020B0604020202020204" pitchFamily="34" charset="0"/>
                <a:ea typeface="Source Sans Pro" panose="020B0503030403020204" pitchFamily="34" charset="0"/>
                <a:cs typeface="Arial" panose="020B0604020202020204" pitchFamily="34" charset="0"/>
              </a:defRPr>
            </a:lvl1pPr>
          </a:lstStyle>
          <a:p>
            <a:fld id="{BD5B6BAD-5F5D-3E4C-BAD0-B011452885A9}" type="slidenum">
              <a:rPr lang="en-US" smtClean="0"/>
              <a:pPr/>
              <a:t>‹#›</a:t>
            </a:fld>
            <a:endParaRPr lang="en-US" dirty="0"/>
          </a:p>
        </p:txBody>
      </p:sp>
      <p:pic>
        <p:nvPicPr>
          <p:cNvPr id="3" name="Graphic 2">
            <a:extLst>
              <a:ext uri="{FF2B5EF4-FFF2-40B4-BE49-F238E27FC236}">
                <a16:creationId xmlns:a16="http://schemas.microsoft.com/office/drawing/2014/main" id="{C946719F-461C-3BE4-403B-53125A6F06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349" y="12901677"/>
            <a:ext cx="975198" cy="346494"/>
          </a:xfrm>
          <a:prstGeom prst="rect">
            <a:avLst/>
          </a:prstGeom>
        </p:spPr>
      </p:pic>
    </p:spTree>
    <p:extLst>
      <p:ext uri="{BB962C8B-B14F-4D97-AF65-F5344CB8AC3E}">
        <p14:creationId xmlns:p14="http://schemas.microsoft.com/office/powerpoint/2010/main" val="51430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ink">
    <p:bg>
      <p:bgPr>
        <a:solidFill>
          <a:schemeClr val="accent1"/>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06C5E2C-9DC4-A84F-801C-98D6489B4AB2}"/>
              </a:ext>
            </a:extLst>
          </p:cNvPr>
          <p:cNvSpPr>
            <a:spLocks noGrp="1"/>
          </p:cNvSpPr>
          <p:nvPr>
            <p:ph type="sldNum" sz="quarter" idx="12"/>
          </p:nvPr>
        </p:nvSpPr>
        <p:spPr>
          <a:xfrm>
            <a:off x="22801101" y="12958428"/>
            <a:ext cx="889000" cy="417332"/>
          </a:xfrm>
          <a:prstGeom prst="rect">
            <a:avLst/>
          </a:prstGeom>
        </p:spPr>
        <p:txBody>
          <a:bodyPr lIns="0" tIns="0" rIns="0" bIns="0" anchor="t" anchorCtr="0"/>
          <a:lstStyle>
            <a:lvl1pPr algn="r">
              <a:defRPr lang="en-US" sz="1600" b="0" i="0" kern="1200" smtClean="0">
                <a:solidFill>
                  <a:schemeClr val="tx1"/>
                </a:solidFill>
                <a:latin typeface="Arial" panose="020B0604020202020204" pitchFamily="34" charset="0"/>
                <a:ea typeface="Source Sans Pro" panose="020B0503030403020204" pitchFamily="34" charset="0"/>
                <a:cs typeface="Arial" panose="020B0604020202020204" pitchFamily="34" charset="0"/>
              </a:defRPr>
            </a:lvl1pPr>
          </a:lstStyle>
          <a:p>
            <a:fld id="{BD5B6BAD-5F5D-3E4C-BAD0-B011452885A9}" type="slidenum">
              <a:rPr lang="en-US" smtClean="0"/>
              <a:pPr/>
              <a:t>‹#›</a:t>
            </a:fld>
            <a:endParaRPr lang="en-US" dirty="0"/>
          </a:p>
        </p:txBody>
      </p:sp>
      <p:pic>
        <p:nvPicPr>
          <p:cNvPr id="3" name="Graphic 2">
            <a:extLst>
              <a:ext uri="{FF2B5EF4-FFF2-40B4-BE49-F238E27FC236}">
                <a16:creationId xmlns:a16="http://schemas.microsoft.com/office/drawing/2014/main" id="{A2720E2C-5A0E-BC14-4A4F-1385F1912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349" y="12901677"/>
            <a:ext cx="975198" cy="346494"/>
          </a:xfrm>
          <a:prstGeom prst="rect">
            <a:avLst/>
          </a:prstGeom>
        </p:spPr>
      </p:pic>
    </p:spTree>
    <p:extLst>
      <p:ext uri="{BB962C8B-B14F-4D97-AF65-F5344CB8AC3E}">
        <p14:creationId xmlns:p14="http://schemas.microsoft.com/office/powerpoint/2010/main" val="187169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AD07C834-AC25-6046-A7D6-7AFA1C64BB89}" type="datetime1">
              <a:rPr lang="en-US" smtClean="0"/>
              <a:t>10/20/2023</a:t>
            </a:fld>
            <a:endParaRPr lang="en-US" dirty="0"/>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6C8C9F9A-F513-E347-93BE-7CDB81EFA7E4}" type="slidenum">
              <a:rPr lang="en-US" smtClean="0"/>
              <a:t>‹#›</a:t>
            </a:fld>
            <a:endParaRPr lang="en-US" dirty="0"/>
          </a:p>
        </p:txBody>
      </p:sp>
    </p:spTree>
    <p:extLst>
      <p:ext uri="{BB962C8B-B14F-4D97-AF65-F5344CB8AC3E}">
        <p14:creationId xmlns:p14="http://schemas.microsoft.com/office/powerpoint/2010/main" val="212911871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1" r:id="rId3"/>
    <p:sldLayoutId id="2147483708" r:id="rId4"/>
    <p:sldLayoutId id="2147483713" r:id="rId5"/>
    <p:sldLayoutId id="2147483709" r:id="rId6"/>
    <p:sldLayoutId id="2147483714" r:id="rId7"/>
    <p:sldLayoutId id="2147483715" r:id="rId8"/>
    <p:sldLayoutId id="2147483716" r:id="rId9"/>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sv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6.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hart" Target="../charts/chart2.xml"/><Relationship Id="rId11" Type="http://schemas.openxmlformats.org/officeDocument/2006/relationships/image" Target="../media/image12.jpe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image" Target="../media/image8.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microsoft.com/office/2007/relationships/hdphoto" Target="../media/hdphoto1.wdp"/><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8.xml"/><Relationship Id="rId16"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9FAC"/>
        </a:solidFill>
        <a:effectLst/>
      </p:bgPr>
    </p:bg>
    <p:spTree>
      <p:nvGrpSpPr>
        <p:cNvPr id="1" name=""/>
        <p:cNvGrpSpPr/>
        <p:nvPr/>
      </p:nvGrpSpPr>
      <p:grpSpPr>
        <a:xfrm>
          <a:off x="0" y="0"/>
          <a:ext cx="0" cy="0"/>
          <a:chOff x="0" y="0"/>
          <a:chExt cx="0" cy="0"/>
        </a:xfrm>
      </p:grpSpPr>
      <p:sp>
        <p:nvSpPr>
          <p:cNvPr id="12" name="Rectangle 12">
            <a:extLst>
              <a:ext uri="{FF2B5EF4-FFF2-40B4-BE49-F238E27FC236}">
                <a16:creationId xmlns:a16="http://schemas.microsoft.com/office/drawing/2014/main" id="{49EE10BA-7365-DE6B-F7B1-C11D61A02F28}"/>
              </a:ext>
            </a:extLst>
          </p:cNvPr>
          <p:cNvSpPr/>
          <p:nvPr/>
        </p:nvSpPr>
        <p:spPr>
          <a:xfrm>
            <a:off x="7983415" y="0"/>
            <a:ext cx="16394235" cy="12600446"/>
          </a:xfrm>
          <a:custGeom>
            <a:avLst/>
            <a:gdLst>
              <a:gd name="connsiteX0" fmla="*/ 0 w 13166311"/>
              <a:gd name="connsiteY0" fmla="*/ 0 h 13716000"/>
              <a:gd name="connsiteX1" fmla="*/ 13166311 w 13166311"/>
              <a:gd name="connsiteY1" fmla="*/ 0 h 13716000"/>
              <a:gd name="connsiteX2" fmla="*/ 13166311 w 13166311"/>
              <a:gd name="connsiteY2" fmla="*/ 13716000 h 13716000"/>
              <a:gd name="connsiteX3" fmla="*/ 0 w 13166311"/>
              <a:gd name="connsiteY3" fmla="*/ 13716000 h 13716000"/>
              <a:gd name="connsiteX4" fmla="*/ 0 w 13166311"/>
              <a:gd name="connsiteY4" fmla="*/ 0 h 13716000"/>
              <a:gd name="connsiteX0" fmla="*/ 3975652 w 13166311"/>
              <a:gd name="connsiteY0" fmla="*/ 0 h 13716000"/>
              <a:gd name="connsiteX1" fmla="*/ 13166311 w 13166311"/>
              <a:gd name="connsiteY1" fmla="*/ 0 h 13716000"/>
              <a:gd name="connsiteX2" fmla="*/ 13166311 w 13166311"/>
              <a:gd name="connsiteY2" fmla="*/ 13716000 h 13716000"/>
              <a:gd name="connsiteX3" fmla="*/ 0 w 13166311"/>
              <a:gd name="connsiteY3" fmla="*/ 13716000 h 13716000"/>
              <a:gd name="connsiteX4" fmla="*/ 3975652 w 13166311"/>
              <a:gd name="connsiteY4" fmla="*/ 0 h 13716000"/>
              <a:gd name="connsiteX0" fmla="*/ 3657600 w 13166311"/>
              <a:gd name="connsiteY0" fmla="*/ 0 h 13755756"/>
              <a:gd name="connsiteX1" fmla="*/ 13166311 w 13166311"/>
              <a:gd name="connsiteY1" fmla="*/ 39756 h 13755756"/>
              <a:gd name="connsiteX2" fmla="*/ 13166311 w 13166311"/>
              <a:gd name="connsiteY2" fmla="*/ 13755756 h 13755756"/>
              <a:gd name="connsiteX3" fmla="*/ 0 w 13166311"/>
              <a:gd name="connsiteY3" fmla="*/ 13755756 h 13755756"/>
              <a:gd name="connsiteX4" fmla="*/ 3657600 w 13166311"/>
              <a:gd name="connsiteY4" fmla="*/ 0 h 13755756"/>
              <a:gd name="connsiteX0" fmla="*/ 5066632 w 14575343"/>
              <a:gd name="connsiteY0" fmla="*/ 0 h 13755756"/>
              <a:gd name="connsiteX1" fmla="*/ 14575343 w 14575343"/>
              <a:gd name="connsiteY1" fmla="*/ 39756 h 13755756"/>
              <a:gd name="connsiteX2" fmla="*/ 14575343 w 14575343"/>
              <a:gd name="connsiteY2" fmla="*/ 13755756 h 13755756"/>
              <a:gd name="connsiteX3" fmla="*/ 0 w 14575343"/>
              <a:gd name="connsiteY3" fmla="*/ 13755756 h 13755756"/>
              <a:gd name="connsiteX4" fmla="*/ 5066632 w 14575343"/>
              <a:gd name="connsiteY4" fmla="*/ 0 h 13755756"/>
              <a:gd name="connsiteX0" fmla="*/ 3489857 w 14575343"/>
              <a:gd name="connsiteY0" fmla="*/ 0 h 13720586"/>
              <a:gd name="connsiteX1" fmla="*/ 14575343 w 14575343"/>
              <a:gd name="connsiteY1" fmla="*/ 4586 h 13720586"/>
              <a:gd name="connsiteX2" fmla="*/ 14575343 w 14575343"/>
              <a:gd name="connsiteY2" fmla="*/ 13720586 h 13720586"/>
              <a:gd name="connsiteX3" fmla="*/ 0 w 14575343"/>
              <a:gd name="connsiteY3" fmla="*/ 13720586 h 13720586"/>
              <a:gd name="connsiteX4" fmla="*/ 3489857 w 14575343"/>
              <a:gd name="connsiteY4" fmla="*/ 0 h 13720586"/>
              <a:gd name="connsiteX0" fmla="*/ 3270987 w 14575343"/>
              <a:gd name="connsiteY0" fmla="*/ 0 h 13720586"/>
              <a:gd name="connsiteX1" fmla="*/ 14575343 w 14575343"/>
              <a:gd name="connsiteY1" fmla="*/ 4586 h 13720586"/>
              <a:gd name="connsiteX2" fmla="*/ 14575343 w 14575343"/>
              <a:gd name="connsiteY2" fmla="*/ 13720586 h 13720586"/>
              <a:gd name="connsiteX3" fmla="*/ 0 w 14575343"/>
              <a:gd name="connsiteY3" fmla="*/ 13720586 h 13720586"/>
              <a:gd name="connsiteX4" fmla="*/ 3270987 w 14575343"/>
              <a:gd name="connsiteY4" fmla="*/ 0 h 1372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5343" h="13720586">
                <a:moveTo>
                  <a:pt x="3270987" y="0"/>
                </a:moveTo>
                <a:lnTo>
                  <a:pt x="14575343" y="4586"/>
                </a:lnTo>
                <a:lnTo>
                  <a:pt x="14575343" y="13720586"/>
                </a:lnTo>
                <a:lnTo>
                  <a:pt x="0" y="13720586"/>
                </a:lnTo>
                <a:lnTo>
                  <a:pt x="3270987" y="0"/>
                </a:lnTo>
                <a:close/>
              </a:path>
            </a:pathLst>
          </a:custGeom>
          <a:blipFill>
            <a:blip r:embed="rId3"/>
            <a:stretch>
              <a:fillRect l="-931" t="-11501" r="-10293" b="-1938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DECFF81-9924-C57E-5ADA-15B2EFC044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2815" y="11111345"/>
            <a:ext cx="2085918" cy="736468"/>
          </a:xfrm>
          <a:prstGeom prst="rect">
            <a:avLst/>
          </a:prstGeom>
        </p:spPr>
      </p:pic>
      <p:sp>
        <p:nvSpPr>
          <p:cNvPr id="11" name="Footer Placeholder 4">
            <a:extLst>
              <a:ext uri="{FF2B5EF4-FFF2-40B4-BE49-F238E27FC236}">
                <a16:creationId xmlns:a16="http://schemas.microsoft.com/office/drawing/2014/main" id="{E588C2CD-299D-72D4-D3C3-FCAD46B8CA1C}"/>
              </a:ext>
            </a:extLst>
          </p:cNvPr>
          <p:cNvSpPr txBox="1">
            <a:spLocks/>
          </p:cNvSpPr>
          <p:nvPr/>
        </p:nvSpPr>
        <p:spPr>
          <a:xfrm>
            <a:off x="18020823" y="13009255"/>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latin typeface="Arial" panose="020B0604020202020204" pitchFamily="34" charset="0"/>
              </a:rPr>
              <a:t>For existing IBOs ONLY. Not for use with prospects.</a:t>
            </a:r>
          </a:p>
        </p:txBody>
      </p:sp>
      <p:sp>
        <p:nvSpPr>
          <p:cNvPr id="33" name="TextBox 32">
            <a:extLst>
              <a:ext uri="{FF2B5EF4-FFF2-40B4-BE49-F238E27FC236}">
                <a16:creationId xmlns:a16="http://schemas.microsoft.com/office/drawing/2014/main" id="{26192DF5-215F-F530-4C32-A1A98D5CE214}"/>
              </a:ext>
            </a:extLst>
          </p:cNvPr>
          <p:cNvSpPr txBox="1"/>
          <p:nvPr/>
        </p:nvSpPr>
        <p:spPr>
          <a:xfrm>
            <a:off x="1503898" y="4503238"/>
            <a:ext cx="6387035" cy="4081117"/>
          </a:xfrm>
          <a:prstGeom prst="rect">
            <a:avLst/>
          </a:prstGeom>
          <a:noFill/>
        </p:spPr>
        <p:txBody>
          <a:bodyPr wrap="square" rtlCol="0">
            <a:spAutoFit/>
          </a:bodyPr>
          <a:lstStyle/>
          <a:p>
            <a:pPr>
              <a:lnSpc>
                <a:spcPct val="90000"/>
              </a:lnSpc>
            </a:pPr>
            <a:r>
              <a:rPr lang="en-US" sz="9600" b="1" dirty="0"/>
              <a:t>Selling with sampling</a:t>
            </a:r>
          </a:p>
        </p:txBody>
      </p:sp>
      <p:sp>
        <p:nvSpPr>
          <p:cNvPr id="3" name="Footer Placeholder 4">
            <a:extLst>
              <a:ext uri="{FF2B5EF4-FFF2-40B4-BE49-F238E27FC236}">
                <a16:creationId xmlns:a16="http://schemas.microsoft.com/office/drawing/2014/main" id="{4090C903-3841-67C1-6825-C9938F7AF1EB}"/>
              </a:ext>
            </a:extLst>
          </p:cNvPr>
          <p:cNvSpPr txBox="1">
            <a:spLocks/>
          </p:cNvSpPr>
          <p:nvPr/>
        </p:nvSpPr>
        <p:spPr>
          <a:xfrm>
            <a:off x="1770325" y="12983510"/>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 </a:t>
            </a:r>
          </a:p>
        </p:txBody>
      </p:sp>
      <p:pic>
        <p:nvPicPr>
          <p:cNvPr id="6" name="Graphic 5">
            <a:extLst>
              <a:ext uri="{FF2B5EF4-FFF2-40B4-BE49-F238E27FC236}">
                <a16:creationId xmlns:a16="http://schemas.microsoft.com/office/drawing/2014/main" id="{94C617BA-060E-31D3-B8C7-A6343AD1CC79}"/>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r="5934" b="67629"/>
          <a:stretch/>
        </p:blipFill>
        <p:spPr>
          <a:xfrm rot="17100000">
            <a:off x="1689433" y="6798523"/>
            <a:ext cx="17276269" cy="1960561"/>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sp>
        <p:nvSpPr>
          <p:cNvPr id="2" name="Rectangle 1">
            <a:extLst>
              <a:ext uri="{FF2B5EF4-FFF2-40B4-BE49-F238E27FC236}">
                <a16:creationId xmlns:a16="http://schemas.microsoft.com/office/drawing/2014/main" id="{09CAADA2-1349-72E7-2898-EDE3ECF04817}"/>
              </a:ext>
            </a:extLst>
          </p:cNvPr>
          <p:cNvSpPr/>
          <p:nvPr/>
        </p:nvSpPr>
        <p:spPr>
          <a:xfrm>
            <a:off x="0" y="12595860"/>
            <a:ext cx="24377650" cy="1120140"/>
          </a:xfrm>
          <a:prstGeom prst="rect">
            <a:avLst/>
          </a:prstGeom>
          <a:solidFill>
            <a:srgbClr val="FE9A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1D4327-CE11-CD4C-85C7-CC53B85F548B}"/>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r="5934" b="67629"/>
          <a:stretch/>
        </p:blipFill>
        <p:spPr>
          <a:xfrm rot="17100000">
            <a:off x="1691640" y="6763390"/>
            <a:ext cx="17273016" cy="1956816"/>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spTree>
    <p:extLst>
      <p:ext uri="{BB962C8B-B14F-4D97-AF65-F5344CB8AC3E}">
        <p14:creationId xmlns:p14="http://schemas.microsoft.com/office/powerpoint/2010/main" val="73705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F08451BD-50F5-614C-BE91-831FA55FE209}"/>
              </a:ext>
            </a:extLst>
          </p:cNvPr>
          <p:cNvSpPr txBox="1">
            <a:spLocks/>
          </p:cNvSpPr>
          <p:nvPr/>
        </p:nvSpPr>
        <p:spPr>
          <a:xfrm>
            <a:off x="10910154" y="5001667"/>
            <a:ext cx="11775299" cy="1201663"/>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defRPr/>
            </a:pPr>
            <a:r>
              <a:rPr lang="en-US" sz="3800" b="1" dirty="0">
                <a:solidFill>
                  <a:schemeClr val="tx2"/>
                </a:solidFill>
                <a:latin typeface="Arial" panose="020B0604020202020204" pitchFamily="34" charset="0"/>
                <a:cs typeface="Arial" panose="020B0604020202020204" pitchFamily="34" charset="0"/>
              </a:rPr>
              <a:t>Digital tools can help you engage customers and improve the shopping experience.</a:t>
            </a:r>
          </a:p>
        </p:txBody>
      </p:sp>
      <p:sp>
        <p:nvSpPr>
          <p:cNvPr id="24" name="Content Placeholder 2">
            <a:extLst>
              <a:ext uri="{FF2B5EF4-FFF2-40B4-BE49-F238E27FC236}">
                <a16:creationId xmlns:a16="http://schemas.microsoft.com/office/drawing/2014/main" id="{C42C8DB7-5869-5F4F-B177-9661CCFE4145}"/>
              </a:ext>
            </a:extLst>
          </p:cNvPr>
          <p:cNvSpPr txBox="1">
            <a:spLocks/>
          </p:cNvSpPr>
          <p:nvPr/>
        </p:nvSpPr>
        <p:spPr>
          <a:xfrm>
            <a:off x="10926694" y="6493058"/>
            <a:ext cx="5511241" cy="4394681"/>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spcBef>
                <a:spcPts val="0"/>
              </a:spcBef>
              <a:spcAft>
                <a:spcPts val="2400"/>
              </a:spcAft>
              <a:buNone/>
              <a:defRPr/>
            </a:pPr>
            <a:r>
              <a:rPr lang="en-US" sz="3200" b="1" dirty="0">
                <a:latin typeface="Arial" panose="020B0604020202020204" pitchFamily="34" charset="0"/>
                <a:cs typeface="Arial" panose="020B0604020202020204" pitchFamily="34" charset="0"/>
              </a:rPr>
              <a:t>Artistry Virtual Beauty App</a:t>
            </a:r>
          </a:p>
          <a:p>
            <a:pPr marL="358775" indent="-358775">
              <a:spcBef>
                <a:spcPts val="0"/>
              </a:spcBef>
              <a:spcAft>
                <a:spcPts val="2400"/>
              </a:spcAft>
              <a:defRPr/>
            </a:pPr>
            <a:r>
              <a:rPr lang="en-US" sz="2600" dirty="0">
                <a:latin typeface="Arial" panose="020B0604020202020204" pitchFamily="34" charset="0"/>
                <a:cs typeface="Arial" panose="020B0604020202020204" pitchFamily="34" charset="0"/>
              </a:rPr>
              <a:t>Real-time assessment of user’s skin to provide personalized recommendations. </a:t>
            </a:r>
          </a:p>
          <a:p>
            <a:pPr marL="358775" indent="-358775">
              <a:spcBef>
                <a:spcPts val="0"/>
              </a:spcBef>
              <a:spcAft>
                <a:spcPts val="2400"/>
              </a:spcAft>
              <a:defRPr/>
            </a:pPr>
            <a:r>
              <a:rPr lang="en-US" sz="2600" dirty="0">
                <a:latin typeface="Arial" panose="020B0604020202020204" pitchFamily="34" charset="0"/>
                <a:cs typeface="Arial" panose="020B0604020202020204" pitchFamily="34" charset="0"/>
              </a:rPr>
              <a:t>Mix and match Artistry™ makeup and beauty products to find the perfect look.</a:t>
            </a:r>
          </a:p>
          <a:p>
            <a:pPr marL="358775" indent="-358775">
              <a:spcBef>
                <a:spcPts val="0"/>
              </a:spcBef>
              <a:spcAft>
                <a:spcPts val="2400"/>
              </a:spcAft>
              <a:defRPr/>
            </a:pPr>
            <a:r>
              <a:rPr lang="en-US" sz="2600" dirty="0">
                <a:latin typeface="Arial" panose="020B0604020202020204" pitchFamily="34" charset="0"/>
                <a:cs typeface="Arial" panose="020B0604020202020204" pitchFamily="34" charset="0"/>
              </a:rPr>
              <a:t>Available for iOS</a:t>
            </a:r>
            <a:r>
              <a:rPr lang="en-US" sz="2600" baseline="30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and Android</a:t>
            </a:r>
            <a:r>
              <a:rPr lang="en-US" sz="2600" baseline="30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a:t>
            </a:r>
          </a:p>
        </p:txBody>
      </p:sp>
      <p:sp>
        <p:nvSpPr>
          <p:cNvPr id="25" name="Content Placeholder 3">
            <a:extLst>
              <a:ext uri="{FF2B5EF4-FFF2-40B4-BE49-F238E27FC236}">
                <a16:creationId xmlns:a16="http://schemas.microsoft.com/office/drawing/2014/main" id="{43F07591-03F0-ED47-9468-BE1D2DBE5E76}"/>
              </a:ext>
            </a:extLst>
          </p:cNvPr>
          <p:cNvSpPr txBox="1">
            <a:spLocks/>
          </p:cNvSpPr>
          <p:nvPr/>
        </p:nvSpPr>
        <p:spPr>
          <a:xfrm>
            <a:off x="17661482" y="6493057"/>
            <a:ext cx="5560026" cy="5032635"/>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spcBef>
                <a:spcPts val="0"/>
              </a:spcBef>
              <a:spcAft>
                <a:spcPts val="2400"/>
              </a:spcAft>
              <a:buNone/>
              <a:defRPr/>
            </a:pPr>
            <a:r>
              <a:rPr lang="en-US" sz="3200" b="1" dirty="0">
                <a:latin typeface="Arial" panose="020B0604020202020204" pitchFamily="34" charset="0"/>
                <a:cs typeface="Arial" panose="020B0604020202020204" pitchFamily="34" charset="0"/>
              </a:rPr>
              <a:t>Wellness Recommender</a:t>
            </a:r>
            <a:br>
              <a:rPr lang="en-US" sz="3200" b="1"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(US)</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Nutrition Recommender</a:t>
            </a:r>
            <a:br>
              <a:rPr lang="en-US" sz="3200" b="1"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(CA, DR)</a:t>
            </a:r>
          </a:p>
          <a:p>
            <a:pPr marL="358775" indent="-358775">
              <a:spcBef>
                <a:spcPts val="0"/>
              </a:spcBef>
              <a:spcAft>
                <a:spcPts val="2400"/>
              </a:spcAft>
              <a:defRPr/>
            </a:pPr>
            <a:r>
              <a:rPr lang="en-US" sz="2600" dirty="0">
                <a:latin typeface="Arial" panose="020B0604020202020204" pitchFamily="34" charset="0"/>
                <a:cs typeface="Arial" panose="020B0604020202020204" pitchFamily="34" charset="0"/>
              </a:rPr>
              <a:t>Personalized product recommendations backed</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by science.</a:t>
            </a:r>
          </a:p>
          <a:p>
            <a:pPr marL="358775" indent="-358775">
              <a:spcBef>
                <a:spcPts val="0"/>
              </a:spcBef>
              <a:spcAft>
                <a:spcPts val="2400"/>
              </a:spcAft>
              <a:defRPr/>
            </a:pPr>
            <a:r>
              <a:rPr lang="en-US" sz="2600" dirty="0">
                <a:latin typeface="Arial" panose="020B0604020202020204" pitchFamily="34" charset="0"/>
                <a:cs typeface="Arial" panose="020B0604020202020204" pitchFamily="34" charset="0"/>
              </a:rPr>
              <a:t>Features Nutrilite™ and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XS™ products.</a:t>
            </a:r>
          </a:p>
          <a:p>
            <a:pPr marL="358775" indent="-358775">
              <a:spcBef>
                <a:spcPts val="0"/>
              </a:spcBef>
              <a:spcAft>
                <a:spcPts val="2400"/>
              </a:spcAft>
              <a:defRPr/>
            </a:pPr>
            <a:r>
              <a:rPr lang="en-US" sz="2600" dirty="0">
                <a:latin typeface="Arial" panose="020B0604020202020204" pitchFamily="34" charset="0"/>
                <a:cs typeface="Arial" panose="020B0604020202020204" pitchFamily="34" charset="0"/>
              </a:rPr>
              <a:t>In US, visit: wellness.amway.com.</a:t>
            </a:r>
          </a:p>
          <a:p>
            <a:endParaRPr lang="en-US" sz="3000" b="1"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BA4ECE2-AEAB-45E2-9CC2-931AE0B1DD8D}"/>
              </a:ext>
            </a:extLst>
          </p:cNvPr>
          <p:cNvGrpSpPr/>
          <p:nvPr/>
        </p:nvGrpSpPr>
        <p:grpSpPr>
          <a:xfrm>
            <a:off x="2344067" y="4853273"/>
            <a:ext cx="7787770" cy="5537969"/>
            <a:chOff x="3609601" y="8693108"/>
            <a:chExt cx="5928846" cy="4216068"/>
          </a:xfrm>
        </p:grpSpPr>
        <p:pic>
          <p:nvPicPr>
            <p:cNvPr id="16" name="Picture 15">
              <a:extLst>
                <a:ext uri="{FF2B5EF4-FFF2-40B4-BE49-F238E27FC236}">
                  <a16:creationId xmlns:a16="http://schemas.microsoft.com/office/drawing/2014/main" id="{D9B2C282-C6BE-403B-8A1A-91DD087356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9601" y="8693108"/>
              <a:ext cx="5928846" cy="4216068"/>
            </a:xfrm>
            <a:prstGeom prst="rect">
              <a:avLst/>
            </a:prstGeom>
          </p:spPr>
        </p:pic>
        <p:pic>
          <p:nvPicPr>
            <p:cNvPr id="18" name="Picture 17">
              <a:extLst>
                <a:ext uri="{FF2B5EF4-FFF2-40B4-BE49-F238E27FC236}">
                  <a16:creationId xmlns:a16="http://schemas.microsoft.com/office/drawing/2014/main" id="{2533F950-E5EA-4F39-AEDE-FA2762626F06}"/>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4071365" y="8954298"/>
              <a:ext cx="4942556" cy="3689514"/>
            </a:xfrm>
            <a:prstGeom prst="rect">
              <a:avLst/>
            </a:prstGeom>
            <a:effectLst>
              <a:innerShdw blurRad="63500" dist="50800" dir="13500000">
                <a:prstClr val="black">
                  <a:alpha val="13594"/>
                </a:prstClr>
              </a:innerShdw>
              <a:softEdge rad="16371"/>
            </a:effectLst>
          </p:spPr>
        </p:pic>
      </p:grpSp>
      <p:sp>
        <p:nvSpPr>
          <p:cNvPr id="28" name="TextBox 27">
            <a:extLst>
              <a:ext uri="{FF2B5EF4-FFF2-40B4-BE49-F238E27FC236}">
                <a16:creationId xmlns:a16="http://schemas.microsoft.com/office/drawing/2014/main" id="{0A206CEE-0AB5-2440-9948-BF5907F0F5DC}"/>
              </a:ext>
            </a:extLst>
          </p:cNvPr>
          <p:cNvSpPr txBox="1"/>
          <p:nvPr/>
        </p:nvSpPr>
        <p:spPr>
          <a:xfrm>
            <a:off x="2525531" y="11721433"/>
            <a:ext cx="6202719" cy="584775"/>
          </a:xfrm>
          <a:prstGeom prst="rect">
            <a:avLst/>
          </a:prstGeom>
          <a:noFill/>
        </p:spPr>
        <p:txBody>
          <a:bodyPr wrap="square" rtlCol="0">
            <a:spAutoFit/>
          </a:bodyPr>
          <a:lstStyle/>
          <a:p>
            <a:r>
              <a:rPr lang="en-US" sz="1600" baseline="30000" dirty="0">
                <a:latin typeface="Arial" panose="020B0604020202020204" pitchFamily="34" charset="0"/>
                <a:ea typeface="Source Sans Pro" panose="020B0503030403020204" pitchFamily="34" charset="0"/>
                <a:cs typeface="Arial" panose="020B0604020202020204" pitchFamily="34" charset="0"/>
              </a:rPr>
              <a:t>† </a:t>
            </a:r>
            <a:r>
              <a:rPr lang="en-US" sz="1600" dirty="0">
                <a:latin typeface="Arial" panose="020B0604020202020204" pitchFamily="34" charset="0"/>
                <a:ea typeface="Source Sans Pro" panose="020B0503030403020204" pitchFamily="34" charset="0"/>
                <a:cs typeface="Arial" panose="020B0604020202020204" pitchFamily="34" charset="0"/>
              </a:rPr>
              <a:t>iOS</a:t>
            </a:r>
            <a:r>
              <a:rPr lang="en-US" sz="1600" baseline="30000" dirty="0">
                <a:latin typeface="Arial" panose="020B0604020202020204" pitchFamily="34" charset="0"/>
                <a:ea typeface="Source Sans Pro" panose="020B0503030403020204" pitchFamily="34" charset="0"/>
                <a:cs typeface="Arial" panose="020B0604020202020204" pitchFamily="34" charset="0"/>
              </a:rPr>
              <a:t>®</a:t>
            </a:r>
            <a:r>
              <a:rPr lang="en-US" sz="1600" dirty="0">
                <a:latin typeface="Arial" panose="020B0604020202020204" pitchFamily="34" charset="0"/>
                <a:ea typeface="Source Sans Pro" panose="020B0503030403020204" pitchFamily="34" charset="0"/>
                <a:cs typeface="Arial" panose="020B0604020202020204" pitchFamily="34" charset="0"/>
              </a:rPr>
              <a:t> is a registered trademark of Cisco Technology, Inc. </a:t>
            </a:r>
          </a:p>
          <a:p>
            <a:r>
              <a:rPr lang="en-US" sz="1600" dirty="0">
                <a:latin typeface="Arial" panose="020B0604020202020204" pitchFamily="34" charset="0"/>
                <a:ea typeface="Source Sans Pro" panose="020B0503030403020204" pitchFamily="34" charset="0"/>
                <a:cs typeface="Arial" panose="020B0604020202020204" pitchFamily="34" charset="0"/>
              </a:rPr>
              <a:t>  Android</a:t>
            </a:r>
            <a:r>
              <a:rPr lang="en-US" sz="1600" baseline="30000" dirty="0">
                <a:latin typeface="Arial" panose="020B0604020202020204" pitchFamily="34" charset="0"/>
                <a:ea typeface="Source Sans Pro" panose="020B0503030403020204" pitchFamily="34" charset="0"/>
                <a:cs typeface="Arial" panose="020B0604020202020204" pitchFamily="34" charset="0"/>
              </a:rPr>
              <a:t>®</a:t>
            </a:r>
            <a:r>
              <a:rPr lang="en-US" sz="1600" dirty="0">
                <a:latin typeface="Arial" panose="020B0604020202020204" pitchFamily="34" charset="0"/>
                <a:ea typeface="Source Sans Pro" panose="020B0503030403020204" pitchFamily="34" charset="0"/>
                <a:cs typeface="Arial" panose="020B0604020202020204" pitchFamily="34" charset="0"/>
              </a:rPr>
              <a:t> is a registered trademark of Google LLC. </a:t>
            </a:r>
          </a:p>
        </p:txBody>
      </p:sp>
      <p:grpSp>
        <p:nvGrpSpPr>
          <p:cNvPr id="7" name="Group 6">
            <a:extLst>
              <a:ext uri="{FF2B5EF4-FFF2-40B4-BE49-F238E27FC236}">
                <a16:creationId xmlns:a16="http://schemas.microsoft.com/office/drawing/2014/main" id="{CC047B25-6E3C-B795-BB21-B4505158ACB2}"/>
              </a:ext>
            </a:extLst>
          </p:cNvPr>
          <p:cNvGrpSpPr/>
          <p:nvPr/>
        </p:nvGrpSpPr>
        <p:grpSpPr>
          <a:xfrm rot="21136455">
            <a:off x="339446" y="5917668"/>
            <a:ext cx="2765637" cy="5236833"/>
            <a:chOff x="12990918" y="3374053"/>
            <a:chExt cx="2765637" cy="5236833"/>
          </a:xfrm>
        </p:grpSpPr>
        <p:pic>
          <p:nvPicPr>
            <p:cNvPr id="9" name="Picture 8" descr="Graphical user interface&#10;&#10;Description automatically generated with low confidence">
              <a:extLst>
                <a:ext uri="{FF2B5EF4-FFF2-40B4-BE49-F238E27FC236}">
                  <a16:creationId xmlns:a16="http://schemas.microsoft.com/office/drawing/2014/main" id="{0518CC2E-78F5-626B-A7C1-FBD10F3B1F3D}"/>
                </a:ext>
              </a:extLst>
            </p:cNvPr>
            <p:cNvPicPr>
              <a:picLocks noChangeAspect="1"/>
            </p:cNvPicPr>
            <p:nvPr/>
          </p:nvPicPr>
          <p:blipFill>
            <a:blip r:embed="rId5"/>
            <a:stretch>
              <a:fillRect/>
            </a:stretch>
          </p:blipFill>
          <p:spPr>
            <a:xfrm>
              <a:off x="13271037" y="3589831"/>
              <a:ext cx="2231729" cy="4828462"/>
            </a:xfrm>
            <a:prstGeom prst="roundRect">
              <a:avLst>
                <a:gd name="adj" fmla="val 4559"/>
              </a:avLst>
            </a:prstGeom>
          </p:spPr>
        </p:pic>
        <p:pic>
          <p:nvPicPr>
            <p:cNvPr id="12" name="Picture 11" descr="A picture containing shape&#10;&#10;Description automatically generated">
              <a:extLst>
                <a:ext uri="{FF2B5EF4-FFF2-40B4-BE49-F238E27FC236}">
                  <a16:creationId xmlns:a16="http://schemas.microsoft.com/office/drawing/2014/main" id="{BC55EA79-2B54-D886-DBDD-CC33EE395E7B}"/>
                </a:ext>
              </a:extLst>
            </p:cNvPr>
            <p:cNvPicPr>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12990918" y="3374053"/>
              <a:ext cx="2765637" cy="5236833"/>
            </a:xfrm>
            <a:prstGeom prst="rect">
              <a:avLst/>
            </a:prstGeom>
          </p:spPr>
        </p:pic>
      </p:grpSp>
      <p:sp>
        <p:nvSpPr>
          <p:cNvPr id="4" name="TextBox 3">
            <a:extLst>
              <a:ext uri="{FF2B5EF4-FFF2-40B4-BE49-F238E27FC236}">
                <a16:creationId xmlns:a16="http://schemas.microsoft.com/office/drawing/2014/main" id="{FD7068BE-4C72-81F3-4D8D-9A202A5C5A37}"/>
              </a:ext>
            </a:extLst>
          </p:cNvPr>
          <p:cNvSpPr txBox="1"/>
          <p:nvPr/>
        </p:nvSpPr>
        <p:spPr>
          <a:xfrm>
            <a:off x="1490244" y="1199142"/>
            <a:ext cx="7611226" cy="2298065"/>
          </a:xfrm>
          <a:prstGeom prst="rect">
            <a:avLst/>
          </a:prstGeom>
          <a:noFill/>
        </p:spPr>
        <p:txBody>
          <a:bodyPr wrap="square" rtlCol="0">
            <a:spAutoFit/>
          </a:bodyPr>
          <a:lstStyle/>
          <a:p>
            <a:pPr>
              <a:lnSpc>
                <a:spcPts val="8600"/>
              </a:lnSpc>
            </a:pPr>
            <a:r>
              <a:rPr lang="en-US" sz="7800" b="1" spc="-150" dirty="0">
                <a:solidFill>
                  <a:srgbClr val="221E20"/>
                </a:solidFill>
              </a:rPr>
              <a:t>Product recommenders</a:t>
            </a:r>
            <a:endParaRPr lang="en-US" sz="7800" b="1" spc="-150" dirty="0">
              <a:solidFill>
                <a:schemeClr val="tx2"/>
              </a:solidFill>
            </a:endParaRPr>
          </a:p>
        </p:txBody>
      </p:sp>
      <p:sp>
        <p:nvSpPr>
          <p:cNvPr id="6" name="TextBox 5">
            <a:extLst>
              <a:ext uri="{FF2B5EF4-FFF2-40B4-BE49-F238E27FC236}">
                <a16:creationId xmlns:a16="http://schemas.microsoft.com/office/drawing/2014/main" id="{C9A02B8C-9602-835F-97D3-D1B3CFFF0D42}"/>
              </a:ext>
            </a:extLst>
          </p:cNvPr>
          <p:cNvSpPr txBox="1"/>
          <p:nvPr/>
        </p:nvSpPr>
        <p:spPr>
          <a:xfrm>
            <a:off x="1531087" y="723013"/>
            <a:ext cx="7060019" cy="492443"/>
          </a:xfrm>
          <a:prstGeom prst="rect">
            <a:avLst/>
          </a:prstGeom>
          <a:noFill/>
        </p:spPr>
        <p:txBody>
          <a:bodyPr wrap="square" rtlCol="0">
            <a:spAutoFit/>
          </a:bodyPr>
          <a:lstStyle/>
          <a:p>
            <a:r>
              <a:rPr lang="en-US" sz="2600" b="1" dirty="0">
                <a:solidFill>
                  <a:schemeClr val="tx2"/>
                </a:solidFill>
              </a:rPr>
              <a:t>IDENTIFY THE NEED</a:t>
            </a:r>
          </a:p>
        </p:txBody>
      </p:sp>
      <p:sp>
        <p:nvSpPr>
          <p:cNvPr id="8" name="Slide Number Placeholder 3">
            <a:extLst>
              <a:ext uri="{FF2B5EF4-FFF2-40B4-BE49-F238E27FC236}">
                <a16:creationId xmlns:a16="http://schemas.microsoft.com/office/drawing/2014/main" id="{61184043-6EF8-8113-089C-638688B7C8BD}"/>
              </a:ext>
            </a:extLst>
          </p:cNvPr>
          <p:cNvSpPr>
            <a:spLocks noGrp="1"/>
          </p:cNvSpPr>
          <p:nvPr>
            <p:ph type="sldNum" sz="quarter" idx="12"/>
          </p:nvPr>
        </p:nvSpPr>
        <p:spPr>
          <a:xfrm>
            <a:off x="23170632" y="12948521"/>
            <a:ext cx="531563" cy="387929"/>
          </a:xfrm>
          <a:prstGeom prst="rect">
            <a:avLst/>
          </a:prstGeom>
        </p:spPr>
        <p:txBody>
          <a:bodyPr lIns="0" tIns="0" rIns="0" bIns="0"/>
          <a:lstStyle>
            <a:lvl1pPr algn="r">
              <a:defRPr lang="en-US" sz="1600" kern="1200" smtClean="0">
                <a:solidFill>
                  <a:srgbClr val="2C2C2C"/>
                </a:solidFill>
                <a:latin typeface="Source Sans Pro" panose="020B0503030403020204" pitchFamily="34" charset="0"/>
                <a:ea typeface="Source Sans Pro" panose="020B0503030403020204" pitchFamily="34" charset="0"/>
                <a:cs typeface="Arial" panose="020B0604020202020204" pitchFamily="34" charset="0"/>
              </a:defRPr>
            </a:lvl1pPr>
          </a:lstStyle>
          <a:p>
            <a:pPr>
              <a:defRPr/>
            </a:pPr>
            <a:fld id="{BD5B6BAD-5F5D-3E4C-BAD0-B011452885A9}" type="slidenum">
              <a:rPr lang="en-US"/>
              <a:pPr>
                <a:defRPr/>
              </a:pPr>
              <a:t>10</a:t>
            </a:fld>
            <a:endParaRPr lang="en-US" dirty="0"/>
          </a:p>
        </p:txBody>
      </p:sp>
      <p:sp>
        <p:nvSpPr>
          <p:cNvPr id="10" name="Footer Placeholder 4">
            <a:extLst>
              <a:ext uri="{FF2B5EF4-FFF2-40B4-BE49-F238E27FC236}">
                <a16:creationId xmlns:a16="http://schemas.microsoft.com/office/drawing/2014/main" id="{16F6F911-0748-23FE-474F-9FAE5AA7275E}"/>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11" name="TextBox 10">
            <a:extLst>
              <a:ext uri="{FF2B5EF4-FFF2-40B4-BE49-F238E27FC236}">
                <a16:creationId xmlns:a16="http://schemas.microsoft.com/office/drawing/2014/main" id="{D2BA61A1-4AB2-B513-D913-E51B968F8D74}"/>
              </a:ext>
            </a:extLst>
          </p:cNvPr>
          <p:cNvSpPr txBox="1"/>
          <p:nvPr/>
        </p:nvSpPr>
        <p:spPr>
          <a:xfrm>
            <a:off x="19011017" y="951200"/>
            <a:ext cx="4444408" cy="2572564"/>
          </a:xfrm>
          <a:prstGeom prst="rect">
            <a:avLst/>
          </a:prstGeom>
          <a:solidFill>
            <a:schemeClr val="bg1"/>
          </a:solidFill>
          <a:ln w="60325">
            <a:solidFill>
              <a:schemeClr val="accent1">
                <a:lumMod val="40000"/>
                <a:lumOff val="60000"/>
              </a:schemeClr>
            </a:solidFill>
          </a:ln>
        </p:spPr>
        <p:txBody>
          <a:bodyPr wrap="square" lIns="365760" tIns="274320" rIns="274320" bIns="274320" rtlCol="0">
            <a:spAutoFit/>
          </a:bodyPr>
          <a:lstStyle/>
          <a:p>
            <a:pPr>
              <a:lnSpc>
                <a:spcPct val="104000"/>
              </a:lnSpc>
              <a:spcAft>
                <a:spcPts val="1200"/>
              </a:spcAft>
            </a:pPr>
            <a:r>
              <a:rPr lang="en-US" sz="2600" b="1" dirty="0">
                <a:latin typeface="Arial" panose="020B0604020202020204" pitchFamily="34" charset="0"/>
                <a:ea typeface="Source Sans Pro" panose="020B0503030403020204" pitchFamily="34" charset="0"/>
                <a:cs typeface="Arial" panose="020B0604020202020204" pitchFamily="34" charset="0"/>
              </a:rPr>
              <a:t>PRO TIP:</a:t>
            </a:r>
          </a:p>
          <a:p>
            <a:pPr>
              <a:lnSpc>
                <a:spcPct val="104000"/>
              </a:lnSpc>
              <a:spcAft>
                <a:spcPts val="1200"/>
              </a:spcAft>
            </a:pPr>
            <a:r>
              <a:rPr lang="en-US" sz="2200" dirty="0">
                <a:latin typeface="Arial" panose="020B0604020202020204" pitchFamily="34" charset="0"/>
                <a:ea typeface="Source Sans Pro" panose="020B0503030403020204" pitchFamily="34" charset="0"/>
                <a:cs typeface="Arial" panose="020B0604020202020204" pitchFamily="34" charset="0"/>
              </a:rPr>
              <a:t>If you can’t provide physical samples, digital tools allow customers to virtually try before they buy!</a:t>
            </a:r>
          </a:p>
        </p:txBody>
      </p:sp>
      <p:cxnSp>
        <p:nvCxnSpPr>
          <p:cNvPr id="14" name="Straight Connector 13">
            <a:extLst>
              <a:ext uri="{FF2B5EF4-FFF2-40B4-BE49-F238E27FC236}">
                <a16:creationId xmlns:a16="http://schemas.microsoft.com/office/drawing/2014/main" id="{74679106-7A86-DAF4-E716-D8FB4A035F0C}"/>
              </a:ext>
            </a:extLst>
          </p:cNvPr>
          <p:cNvCxnSpPr/>
          <p:nvPr/>
        </p:nvCxnSpPr>
        <p:spPr>
          <a:xfrm>
            <a:off x="1701208" y="4401879"/>
            <a:ext cx="21796745" cy="0"/>
          </a:xfrm>
          <a:prstGeom prst="line">
            <a:avLst/>
          </a:prstGeom>
          <a:ln w="41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927B60E6-2FBA-46FF-A1D7-F2EE356E63F9}"/>
              </a:ext>
            </a:extLst>
          </p:cNvPr>
          <p:cNvSpPr txBox="1">
            <a:spLocks/>
          </p:cNvSpPr>
          <p:nvPr/>
        </p:nvSpPr>
        <p:spPr>
          <a:xfrm>
            <a:off x="2009811" y="13025041"/>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spTree>
    <p:extLst>
      <p:ext uri="{BB962C8B-B14F-4D97-AF65-F5344CB8AC3E}">
        <p14:creationId xmlns:p14="http://schemas.microsoft.com/office/powerpoint/2010/main" val="3006329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4AD006-8799-AB2F-1987-77EDAC4538EA}"/>
              </a:ext>
            </a:extLst>
          </p:cNvPr>
          <p:cNvSpPr txBox="1"/>
          <p:nvPr/>
        </p:nvSpPr>
        <p:spPr>
          <a:xfrm>
            <a:off x="12378810" y="9045957"/>
            <a:ext cx="3728729" cy="1384995"/>
          </a:xfrm>
          <a:prstGeom prst="rect">
            <a:avLst/>
          </a:prstGeom>
          <a:noFill/>
        </p:spPr>
        <p:txBody>
          <a:bodyPr wrap="square" rtlCol="0">
            <a:spAutoFit/>
          </a:bodyPr>
          <a:lstStyle/>
          <a:p>
            <a:pPr defTabSz="1828343">
              <a:spcAft>
                <a:spcPts val="2400"/>
              </a:spcAft>
            </a:pPr>
            <a:r>
              <a:rPr lang="en-US" sz="3200" dirty="0">
                <a:latin typeface="Arial" panose="020B0604020202020204" pitchFamily="34" charset="0"/>
                <a:ea typeface="Source Sans Pro" panose="020B0503030403020204" pitchFamily="34" charset="0"/>
                <a:cs typeface="Arial" panose="020B0604020202020204" pitchFamily="34" charset="0"/>
              </a:rPr>
              <a:t>Videos</a:t>
            </a:r>
          </a:p>
          <a:p>
            <a:pPr defTabSz="1828343">
              <a:spcAft>
                <a:spcPts val="2400"/>
              </a:spcAft>
            </a:pPr>
            <a:r>
              <a:rPr lang="en-US" sz="3200" dirty="0">
                <a:latin typeface="Arial" panose="020B0604020202020204" pitchFamily="34" charset="0"/>
                <a:ea typeface="Source Sans Pro" panose="020B0503030403020204" pitchFamily="34" charset="0"/>
                <a:cs typeface="Arial" panose="020B0604020202020204" pitchFamily="34" charset="0"/>
              </a:rPr>
              <a:t>Sharable articles</a:t>
            </a:r>
          </a:p>
        </p:txBody>
      </p:sp>
      <p:grpSp>
        <p:nvGrpSpPr>
          <p:cNvPr id="34" name="Group 33">
            <a:extLst>
              <a:ext uri="{FF2B5EF4-FFF2-40B4-BE49-F238E27FC236}">
                <a16:creationId xmlns:a16="http://schemas.microsoft.com/office/drawing/2014/main" id="{0ABD4DBC-307E-7111-943E-478014F588A1}"/>
              </a:ext>
            </a:extLst>
          </p:cNvPr>
          <p:cNvGrpSpPr/>
          <p:nvPr/>
        </p:nvGrpSpPr>
        <p:grpSpPr>
          <a:xfrm>
            <a:off x="11635005" y="9018306"/>
            <a:ext cx="597179" cy="593554"/>
            <a:chOff x="11275100" y="9039544"/>
            <a:chExt cx="597179" cy="593554"/>
          </a:xfrm>
        </p:grpSpPr>
        <p:sp>
          <p:nvSpPr>
            <p:cNvPr id="33" name="Rectangle 32">
              <a:extLst>
                <a:ext uri="{FF2B5EF4-FFF2-40B4-BE49-F238E27FC236}">
                  <a16:creationId xmlns:a16="http://schemas.microsoft.com/office/drawing/2014/main" id="{110CA209-FA63-6AE8-7AFF-61FA73BB27DF}"/>
                </a:ext>
              </a:extLst>
            </p:cNvPr>
            <p:cNvSpPr/>
            <p:nvPr/>
          </p:nvSpPr>
          <p:spPr>
            <a:xfrm>
              <a:off x="11311467" y="9127069"/>
              <a:ext cx="440266" cy="4402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AB259688-161A-6DE6-3220-9F565BC66D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75100" y="9039544"/>
              <a:ext cx="597179" cy="593554"/>
            </a:xfrm>
            <a:prstGeom prst="rect">
              <a:avLst/>
            </a:prstGeom>
          </p:spPr>
        </p:pic>
      </p:grpSp>
      <p:sp>
        <p:nvSpPr>
          <p:cNvPr id="19" name="TextBox 18">
            <a:extLst>
              <a:ext uri="{FF2B5EF4-FFF2-40B4-BE49-F238E27FC236}">
                <a16:creationId xmlns:a16="http://schemas.microsoft.com/office/drawing/2014/main" id="{44F000A3-09D0-3A89-40A1-F09FC8D15C94}"/>
              </a:ext>
            </a:extLst>
          </p:cNvPr>
          <p:cNvSpPr txBox="1"/>
          <p:nvPr/>
        </p:nvSpPr>
        <p:spPr>
          <a:xfrm>
            <a:off x="11606780" y="6857654"/>
            <a:ext cx="7191583" cy="1754326"/>
          </a:xfrm>
          <a:prstGeom prst="rect">
            <a:avLst/>
          </a:prstGeom>
          <a:noFill/>
        </p:spPr>
        <p:txBody>
          <a:bodyPr wrap="square" rtlCol="0">
            <a:spAutoFit/>
          </a:bodyPr>
          <a:lstStyle/>
          <a:p>
            <a:r>
              <a:rPr lang="en-US" sz="3600" b="1" dirty="0">
                <a:solidFill>
                  <a:schemeClr val="tx2"/>
                </a:solidFill>
                <a:latin typeface="Arial" panose="020B0604020202020204" pitchFamily="34" charset="0"/>
                <a:ea typeface="Source Sans Pro" panose="020B0503030403020204" pitchFamily="34" charset="0"/>
                <a:cs typeface="Arial" panose="020B0604020202020204" pitchFamily="34" charset="0"/>
              </a:rPr>
              <a:t>Everything to support a soft selling conversation and make a personal connection.</a:t>
            </a:r>
          </a:p>
        </p:txBody>
      </p:sp>
      <p:sp>
        <p:nvSpPr>
          <p:cNvPr id="29" name="TextBox 28">
            <a:extLst>
              <a:ext uri="{FF2B5EF4-FFF2-40B4-BE49-F238E27FC236}">
                <a16:creationId xmlns:a16="http://schemas.microsoft.com/office/drawing/2014/main" id="{363E3B99-CEA9-5FFB-9CCF-AC804F1F7B17}"/>
              </a:ext>
            </a:extLst>
          </p:cNvPr>
          <p:cNvSpPr txBox="1"/>
          <p:nvPr/>
        </p:nvSpPr>
        <p:spPr>
          <a:xfrm>
            <a:off x="17198790" y="9073917"/>
            <a:ext cx="2376143" cy="1384995"/>
          </a:xfrm>
          <a:prstGeom prst="rect">
            <a:avLst/>
          </a:prstGeom>
          <a:noFill/>
        </p:spPr>
        <p:txBody>
          <a:bodyPr wrap="square" rtlCol="0">
            <a:spAutoFit/>
          </a:bodyPr>
          <a:lstStyle/>
          <a:p>
            <a:pPr defTabSz="1828343">
              <a:spcAft>
                <a:spcPts val="2400"/>
              </a:spcAft>
            </a:pPr>
            <a:r>
              <a:rPr lang="en-US" sz="3200" dirty="0">
                <a:latin typeface="Arial" panose="020B0604020202020204" pitchFamily="34" charset="0"/>
                <a:ea typeface="Source Sans Pro" panose="020B0503030403020204" pitchFamily="34" charset="0"/>
                <a:cs typeface="Arial" panose="020B0604020202020204" pitchFamily="34" charset="0"/>
              </a:rPr>
              <a:t>Top tips       </a:t>
            </a:r>
          </a:p>
          <a:p>
            <a:pPr defTabSz="1828343">
              <a:spcAft>
                <a:spcPts val="2400"/>
              </a:spcAft>
            </a:pPr>
            <a:r>
              <a:rPr lang="en-US" sz="3200" dirty="0">
                <a:latin typeface="Arial" panose="020B0604020202020204" pitchFamily="34" charset="0"/>
                <a:ea typeface="Source Sans Pro" panose="020B0503030403020204" pitchFamily="34" charset="0"/>
                <a:cs typeface="Arial" panose="020B0604020202020204" pitchFamily="34" charset="0"/>
              </a:rPr>
              <a:t>Products</a:t>
            </a:r>
          </a:p>
        </p:txBody>
      </p:sp>
      <p:sp>
        <p:nvSpPr>
          <p:cNvPr id="20" name="Slide Number Placeholder 3">
            <a:extLst>
              <a:ext uri="{FF2B5EF4-FFF2-40B4-BE49-F238E27FC236}">
                <a16:creationId xmlns:a16="http://schemas.microsoft.com/office/drawing/2014/main" id="{3C63081F-4122-5DD2-5512-902B52D9EE1E}"/>
              </a:ext>
            </a:extLst>
          </p:cNvPr>
          <p:cNvSpPr>
            <a:spLocks noGrp="1"/>
          </p:cNvSpPr>
          <p:nvPr>
            <p:ph type="sldNum" sz="quarter" idx="12"/>
          </p:nvPr>
        </p:nvSpPr>
        <p:spPr>
          <a:prstGeom prst="rect">
            <a:avLst/>
          </a:prstGeom>
        </p:spPr>
        <p:txBody>
          <a:bodyPr lIns="0" tIns="0" rIns="0" bIns="0"/>
          <a:lstStyle>
            <a:lvl1pPr algn="r">
              <a:defRPr lang="en-US" sz="1600" kern="1200" smtClean="0">
                <a:solidFill>
                  <a:srgbClr val="2C2C2C"/>
                </a:solidFill>
                <a:latin typeface="Source Sans Pro" panose="020B0503030403020204" pitchFamily="34" charset="0"/>
                <a:ea typeface="Source Sans Pro" panose="020B0503030403020204" pitchFamily="34" charset="0"/>
                <a:cs typeface="Arial" panose="020B0604020202020204" pitchFamily="34" charset="0"/>
              </a:defRPr>
            </a:lvl1pPr>
          </a:lstStyle>
          <a:p>
            <a:pPr>
              <a:defRPr/>
            </a:pPr>
            <a:fld id="{BD5B6BAD-5F5D-3E4C-BAD0-B011452885A9}" type="slidenum">
              <a:rPr lang="en-US"/>
              <a:pPr>
                <a:defRPr/>
              </a:pPr>
              <a:t>11</a:t>
            </a:fld>
            <a:endParaRPr lang="en-US" dirty="0"/>
          </a:p>
        </p:txBody>
      </p:sp>
      <p:sp>
        <p:nvSpPr>
          <p:cNvPr id="21" name="Footer Placeholder 4">
            <a:extLst>
              <a:ext uri="{FF2B5EF4-FFF2-40B4-BE49-F238E27FC236}">
                <a16:creationId xmlns:a16="http://schemas.microsoft.com/office/drawing/2014/main" id="{1D5CD399-35DD-5D24-B938-C289CE278641}"/>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22" name="TextBox 21">
            <a:extLst>
              <a:ext uri="{FF2B5EF4-FFF2-40B4-BE49-F238E27FC236}">
                <a16:creationId xmlns:a16="http://schemas.microsoft.com/office/drawing/2014/main" id="{7351715C-2954-7275-2B00-89BFAEC22B33}"/>
              </a:ext>
            </a:extLst>
          </p:cNvPr>
          <p:cNvSpPr txBox="1"/>
          <p:nvPr/>
        </p:nvSpPr>
        <p:spPr>
          <a:xfrm>
            <a:off x="1490243" y="1199142"/>
            <a:ext cx="13416603" cy="1195199"/>
          </a:xfrm>
          <a:prstGeom prst="rect">
            <a:avLst/>
          </a:prstGeom>
          <a:noFill/>
        </p:spPr>
        <p:txBody>
          <a:bodyPr wrap="square" rtlCol="0">
            <a:spAutoFit/>
          </a:bodyPr>
          <a:lstStyle/>
          <a:p>
            <a:pPr>
              <a:lnSpc>
                <a:spcPts val="8600"/>
              </a:lnSpc>
            </a:pPr>
            <a:r>
              <a:rPr lang="en-US" sz="7800" b="1" spc="-150" dirty="0">
                <a:solidFill>
                  <a:srgbClr val="221E20"/>
                </a:solidFill>
              </a:rPr>
              <a:t>Needs-based selling pages</a:t>
            </a:r>
            <a:endParaRPr lang="en-US" sz="7800" b="1" spc="-150" dirty="0">
              <a:solidFill>
                <a:schemeClr val="tx2"/>
              </a:solidFill>
            </a:endParaRPr>
          </a:p>
        </p:txBody>
      </p:sp>
      <p:sp>
        <p:nvSpPr>
          <p:cNvPr id="25" name="TextBox 24">
            <a:extLst>
              <a:ext uri="{FF2B5EF4-FFF2-40B4-BE49-F238E27FC236}">
                <a16:creationId xmlns:a16="http://schemas.microsoft.com/office/drawing/2014/main" id="{388FCFFD-3CC9-0BF0-0B49-70824EE3781E}"/>
              </a:ext>
            </a:extLst>
          </p:cNvPr>
          <p:cNvSpPr txBox="1"/>
          <p:nvPr/>
        </p:nvSpPr>
        <p:spPr>
          <a:xfrm>
            <a:off x="1531087" y="723013"/>
            <a:ext cx="7060019" cy="492443"/>
          </a:xfrm>
          <a:prstGeom prst="rect">
            <a:avLst/>
          </a:prstGeom>
          <a:noFill/>
        </p:spPr>
        <p:txBody>
          <a:bodyPr wrap="square" rtlCol="0">
            <a:spAutoFit/>
          </a:bodyPr>
          <a:lstStyle/>
          <a:p>
            <a:r>
              <a:rPr lang="en-US" sz="2600" b="1" dirty="0">
                <a:solidFill>
                  <a:schemeClr val="tx2"/>
                </a:solidFill>
              </a:rPr>
              <a:t>IDENTIFY THE NEED</a:t>
            </a:r>
          </a:p>
        </p:txBody>
      </p:sp>
      <p:sp>
        <p:nvSpPr>
          <p:cNvPr id="27" name="TextBox 26">
            <a:extLst>
              <a:ext uri="{FF2B5EF4-FFF2-40B4-BE49-F238E27FC236}">
                <a16:creationId xmlns:a16="http://schemas.microsoft.com/office/drawing/2014/main" id="{289DDA5A-3890-BAD8-8CEA-8F65D6C9243A}"/>
              </a:ext>
            </a:extLst>
          </p:cNvPr>
          <p:cNvSpPr txBox="1"/>
          <p:nvPr/>
        </p:nvSpPr>
        <p:spPr>
          <a:xfrm>
            <a:off x="19011017" y="951200"/>
            <a:ext cx="4444408" cy="2572564"/>
          </a:xfrm>
          <a:prstGeom prst="rect">
            <a:avLst/>
          </a:prstGeom>
          <a:solidFill>
            <a:schemeClr val="bg1"/>
          </a:solidFill>
          <a:ln w="60325">
            <a:solidFill>
              <a:schemeClr val="accent5">
                <a:lumMod val="75000"/>
              </a:schemeClr>
            </a:solidFill>
          </a:ln>
        </p:spPr>
        <p:txBody>
          <a:bodyPr wrap="square" lIns="365760" tIns="274320" rIns="274320" bIns="274320" rtlCol="0">
            <a:spAutoFit/>
          </a:bodyPr>
          <a:lstStyle/>
          <a:p>
            <a:pPr>
              <a:lnSpc>
                <a:spcPct val="104000"/>
              </a:lnSpc>
              <a:spcAft>
                <a:spcPts val="1200"/>
              </a:spcAft>
            </a:pPr>
            <a:r>
              <a:rPr lang="en-US" sz="2600" b="1" dirty="0">
                <a:latin typeface="Arial" panose="020B0604020202020204" pitchFamily="34" charset="0"/>
                <a:ea typeface="Source Sans Pro" panose="020B0503030403020204" pitchFamily="34" charset="0"/>
                <a:cs typeface="Arial" panose="020B0604020202020204" pitchFamily="34" charset="0"/>
              </a:rPr>
              <a:t>PRO TIP:</a:t>
            </a:r>
          </a:p>
          <a:p>
            <a:pPr>
              <a:lnSpc>
                <a:spcPct val="104000"/>
              </a:lnSpc>
              <a:spcAft>
                <a:spcPts val="1200"/>
              </a:spcAft>
            </a:pPr>
            <a:r>
              <a:rPr lang="en-US" sz="2200" dirty="0">
                <a:latin typeface="Arial" panose="020B0604020202020204" pitchFamily="34" charset="0"/>
                <a:ea typeface="Source Sans Pro" panose="020B0503030403020204" pitchFamily="34" charset="0"/>
                <a:cs typeface="Arial" panose="020B0604020202020204" pitchFamily="34" charset="0"/>
              </a:rPr>
              <a:t>You don’t need to be an expert! Pick a page that matches your customer’s need and share it.</a:t>
            </a:r>
          </a:p>
        </p:txBody>
      </p:sp>
      <p:cxnSp>
        <p:nvCxnSpPr>
          <p:cNvPr id="28" name="Straight Connector 27">
            <a:extLst>
              <a:ext uri="{FF2B5EF4-FFF2-40B4-BE49-F238E27FC236}">
                <a16:creationId xmlns:a16="http://schemas.microsoft.com/office/drawing/2014/main" id="{30F6237B-DB27-B22F-A8D9-D4B6FC44DD3D}"/>
              </a:ext>
            </a:extLst>
          </p:cNvPr>
          <p:cNvCxnSpPr/>
          <p:nvPr/>
        </p:nvCxnSpPr>
        <p:spPr>
          <a:xfrm>
            <a:off x="1701208" y="6081823"/>
            <a:ext cx="21796745" cy="0"/>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E440B35-7AA0-8707-AAC8-6020F0CAD213}"/>
              </a:ext>
            </a:extLst>
          </p:cNvPr>
          <p:cNvGrpSpPr/>
          <p:nvPr/>
        </p:nvGrpSpPr>
        <p:grpSpPr>
          <a:xfrm>
            <a:off x="1297172" y="3274581"/>
            <a:ext cx="9486925" cy="8811380"/>
            <a:chOff x="853799" y="3528640"/>
            <a:chExt cx="9716919" cy="9024997"/>
          </a:xfrm>
        </p:grpSpPr>
        <p:grpSp>
          <p:nvGrpSpPr>
            <p:cNvPr id="10" name="Group 9">
              <a:extLst>
                <a:ext uri="{FF2B5EF4-FFF2-40B4-BE49-F238E27FC236}">
                  <a16:creationId xmlns:a16="http://schemas.microsoft.com/office/drawing/2014/main" id="{CCF4926F-75DC-F81D-103A-4892761F4BD4}"/>
                </a:ext>
              </a:extLst>
            </p:cNvPr>
            <p:cNvGrpSpPr/>
            <p:nvPr/>
          </p:nvGrpSpPr>
          <p:grpSpPr>
            <a:xfrm>
              <a:off x="5840147" y="3581191"/>
              <a:ext cx="4730571" cy="8972446"/>
              <a:chOff x="11344778" y="1518087"/>
              <a:chExt cx="5524652" cy="10478575"/>
            </a:xfrm>
          </p:grpSpPr>
          <p:sp>
            <p:nvSpPr>
              <p:cNvPr id="11" name="Rounded Rectangle 34">
                <a:extLst>
                  <a:ext uri="{FF2B5EF4-FFF2-40B4-BE49-F238E27FC236}">
                    <a16:creationId xmlns:a16="http://schemas.microsoft.com/office/drawing/2014/main" id="{785E9091-0325-128D-DCE8-9280142B32F1}"/>
                  </a:ext>
                </a:extLst>
              </p:cNvPr>
              <p:cNvSpPr/>
              <p:nvPr/>
            </p:nvSpPr>
            <p:spPr>
              <a:xfrm>
                <a:off x="11887789" y="2101742"/>
                <a:ext cx="4588657" cy="9565409"/>
              </a:xfrm>
              <a:prstGeom prst="roundRect">
                <a:avLst>
                  <a:gd name="adj" fmla="val 9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Graphical user interface, website&#10;&#10;Description automatically generated">
                <a:extLst>
                  <a:ext uri="{FF2B5EF4-FFF2-40B4-BE49-F238E27FC236}">
                    <a16:creationId xmlns:a16="http://schemas.microsoft.com/office/drawing/2014/main" id="{898D15D8-23D7-3850-1C8F-68A8D54B60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94754" y="2113316"/>
                <a:ext cx="4419475" cy="9564856"/>
              </a:xfrm>
              <a:prstGeom prst="roundRect">
                <a:avLst>
                  <a:gd name="adj" fmla="val 7383"/>
                </a:avLst>
              </a:prstGeom>
            </p:spPr>
          </p:pic>
          <p:pic>
            <p:nvPicPr>
              <p:cNvPr id="13" name="Picture 12" descr="A picture containing shape&#10;&#10;Description automatically generated">
                <a:extLst>
                  <a:ext uri="{FF2B5EF4-FFF2-40B4-BE49-F238E27FC236}">
                    <a16:creationId xmlns:a16="http://schemas.microsoft.com/office/drawing/2014/main" id="{411004AB-0246-6DD1-AA96-DDABF9CF257F}"/>
                  </a:ext>
                </a:extLst>
              </p:cNvPr>
              <p:cNvPicPr>
                <a:picLocks noChangeAspect="1"/>
              </p:cNvPicPr>
              <p:nvPr/>
            </p:nvPicPr>
            <p:blipFill rotWithShape="1">
              <a:blip r:embed="rId6">
                <a:extLst>
                  <a:ext uri="{28A0092B-C50C-407E-A947-70E740481C1C}">
                    <a14:useLocalDpi xmlns:a14="http://schemas.microsoft.com/office/drawing/2010/main"/>
                  </a:ext>
                </a:extLst>
              </a:blip>
              <a:srcRect l="8091" t="5588" r="10319" b="5973"/>
              <a:stretch/>
            </p:blipFill>
            <p:spPr>
              <a:xfrm>
                <a:off x="11344778" y="1518087"/>
                <a:ext cx="5524652" cy="10478575"/>
              </a:xfrm>
              <a:prstGeom prst="rect">
                <a:avLst/>
              </a:prstGeom>
            </p:spPr>
          </p:pic>
        </p:grpSp>
        <p:grpSp>
          <p:nvGrpSpPr>
            <p:cNvPr id="14" name="Group 13">
              <a:extLst>
                <a:ext uri="{FF2B5EF4-FFF2-40B4-BE49-F238E27FC236}">
                  <a16:creationId xmlns:a16="http://schemas.microsoft.com/office/drawing/2014/main" id="{34E69B69-15C9-6B57-8E2F-A17A606BCCC9}"/>
                </a:ext>
              </a:extLst>
            </p:cNvPr>
            <p:cNvGrpSpPr/>
            <p:nvPr/>
          </p:nvGrpSpPr>
          <p:grpSpPr>
            <a:xfrm>
              <a:off x="853799" y="3528640"/>
              <a:ext cx="4730571" cy="8972446"/>
              <a:chOff x="17975580" y="1383176"/>
              <a:chExt cx="5524652" cy="10478575"/>
            </a:xfrm>
          </p:grpSpPr>
          <p:sp>
            <p:nvSpPr>
              <p:cNvPr id="15" name="Rounded Rectangle 39">
                <a:extLst>
                  <a:ext uri="{FF2B5EF4-FFF2-40B4-BE49-F238E27FC236}">
                    <a16:creationId xmlns:a16="http://schemas.microsoft.com/office/drawing/2014/main" id="{0AFA25BF-7E85-21D5-4D43-DB7CDF4FE610}"/>
                  </a:ext>
                </a:extLst>
              </p:cNvPr>
              <p:cNvSpPr/>
              <p:nvPr/>
            </p:nvSpPr>
            <p:spPr>
              <a:xfrm>
                <a:off x="18540535" y="1891879"/>
                <a:ext cx="4588657" cy="9565409"/>
              </a:xfrm>
              <a:prstGeom prst="roundRect">
                <a:avLst>
                  <a:gd name="adj" fmla="val 9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Graphical user interface, website&#10;&#10;Description automatically generated">
                <a:extLst>
                  <a:ext uri="{FF2B5EF4-FFF2-40B4-BE49-F238E27FC236}">
                    <a16:creationId xmlns:a16="http://schemas.microsoft.com/office/drawing/2014/main" id="{E01174A2-1E50-0462-3036-69D35D20F68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616660" y="1939858"/>
                <a:ext cx="4378251" cy="9475636"/>
              </a:xfrm>
              <a:prstGeom prst="roundRect">
                <a:avLst>
                  <a:gd name="adj" fmla="val 7313"/>
                </a:avLst>
              </a:prstGeom>
            </p:spPr>
          </p:pic>
          <p:pic>
            <p:nvPicPr>
              <p:cNvPr id="17" name="Picture 16" descr="A picture containing shape&#10;&#10;Description automatically generated">
                <a:extLst>
                  <a:ext uri="{FF2B5EF4-FFF2-40B4-BE49-F238E27FC236}">
                    <a16:creationId xmlns:a16="http://schemas.microsoft.com/office/drawing/2014/main" id="{4F675456-FBBC-79A2-88AC-6233D7103521}"/>
                  </a:ext>
                </a:extLst>
              </p:cNvPr>
              <p:cNvPicPr>
                <a:picLocks noChangeAspect="1"/>
              </p:cNvPicPr>
              <p:nvPr/>
            </p:nvPicPr>
            <p:blipFill rotWithShape="1">
              <a:blip r:embed="rId6">
                <a:extLst>
                  <a:ext uri="{28A0092B-C50C-407E-A947-70E740481C1C}">
                    <a14:useLocalDpi xmlns:a14="http://schemas.microsoft.com/office/drawing/2010/main"/>
                  </a:ext>
                </a:extLst>
              </a:blip>
              <a:srcRect l="8091" t="5588" r="10319" b="5973"/>
              <a:stretch/>
            </p:blipFill>
            <p:spPr>
              <a:xfrm>
                <a:off x="17975580" y="1383176"/>
                <a:ext cx="5524652" cy="10478575"/>
              </a:xfrm>
              <a:prstGeom prst="rect">
                <a:avLst/>
              </a:prstGeom>
            </p:spPr>
          </p:pic>
        </p:grpSp>
      </p:grpSp>
      <p:sp>
        <p:nvSpPr>
          <p:cNvPr id="32" name="Rectangle 31">
            <a:extLst>
              <a:ext uri="{FF2B5EF4-FFF2-40B4-BE49-F238E27FC236}">
                <a16:creationId xmlns:a16="http://schemas.microsoft.com/office/drawing/2014/main" id="{7918F8D5-268D-CB4C-808E-4675A81A235B}"/>
              </a:ext>
            </a:extLst>
          </p:cNvPr>
          <p:cNvSpPr/>
          <p:nvPr/>
        </p:nvSpPr>
        <p:spPr>
          <a:xfrm>
            <a:off x="19053544" y="5273750"/>
            <a:ext cx="4465676" cy="15948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256A4A-ABDE-C081-07F8-A9B2D520D624}"/>
              </a:ext>
            </a:extLst>
          </p:cNvPr>
          <p:cNvSpPr/>
          <p:nvPr/>
        </p:nvSpPr>
        <p:spPr>
          <a:xfrm>
            <a:off x="19193520" y="5541378"/>
            <a:ext cx="4232128" cy="987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ea typeface="Source Sans Pro" panose="020B0503030403020204" pitchFamily="34" charset="0"/>
                <a:cs typeface="Arial" panose="020B0604020202020204" pitchFamily="34" charset="0"/>
              </a:rPr>
              <a:t>Amway.com/</a:t>
            </a:r>
            <a:br>
              <a:rPr lang="en-US" sz="3000" b="1" dirty="0">
                <a:solidFill>
                  <a:schemeClr val="bg1"/>
                </a:solidFill>
                <a:latin typeface="Arial" panose="020B0604020202020204" pitchFamily="34" charset="0"/>
                <a:ea typeface="Source Sans Pro" panose="020B0503030403020204" pitchFamily="34" charset="0"/>
                <a:cs typeface="Arial" panose="020B0604020202020204" pitchFamily="34" charset="0"/>
              </a:rPr>
            </a:br>
            <a:r>
              <a:rPr lang="en-US" sz="3000" b="1" dirty="0">
                <a:solidFill>
                  <a:schemeClr val="bg1"/>
                </a:solidFill>
                <a:latin typeface="Arial" panose="020B0604020202020204" pitchFamily="34" charset="0"/>
                <a:ea typeface="Source Sans Pro" panose="020B0503030403020204" pitchFamily="34" charset="0"/>
                <a:cs typeface="Arial" panose="020B0604020202020204" pitchFamily="34" charset="0"/>
              </a:rPr>
              <a:t>wellness-needs</a:t>
            </a:r>
            <a:endParaRPr lang="en-US" sz="3000" i="1" dirty="0">
              <a:solidFill>
                <a:schemeClr val="bg1"/>
              </a:solidFill>
              <a:latin typeface="Arial" panose="020B0604020202020204" pitchFamily="34" charset="0"/>
              <a:ea typeface="Source Sans Pro" panose="020B0503030403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1B9E2AB-314E-7302-4359-A362FAF9DD1B}"/>
              </a:ext>
            </a:extLst>
          </p:cNvPr>
          <p:cNvGrpSpPr/>
          <p:nvPr/>
        </p:nvGrpSpPr>
        <p:grpSpPr>
          <a:xfrm>
            <a:off x="11632422" y="9837133"/>
            <a:ext cx="597179" cy="593554"/>
            <a:chOff x="11275100" y="9039544"/>
            <a:chExt cx="597179" cy="593554"/>
          </a:xfrm>
        </p:grpSpPr>
        <p:sp>
          <p:nvSpPr>
            <p:cNvPr id="7" name="Rectangle 6">
              <a:extLst>
                <a:ext uri="{FF2B5EF4-FFF2-40B4-BE49-F238E27FC236}">
                  <a16:creationId xmlns:a16="http://schemas.microsoft.com/office/drawing/2014/main" id="{A5B7BC68-B4A9-BA06-8DE8-420F88C5336B}"/>
                </a:ext>
              </a:extLst>
            </p:cNvPr>
            <p:cNvSpPr/>
            <p:nvPr/>
          </p:nvSpPr>
          <p:spPr>
            <a:xfrm>
              <a:off x="11311467" y="9127069"/>
              <a:ext cx="440266" cy="4402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1A91BB2-DA31-36ED-A663-294334A8124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75100" y="9039544"/>
              <a:ext cx="597179" cy="593554"/>
            </a:xfrm>
            <a:prstGeom prst="rect">
              <a:avLst/>
            </a:prstGeom>
          </p:spPr>
        </p:pic>
      </p:grpSp>
      <p:grpSp>
        <p:nvGrpSpPr>
          <p:cNvPr id="9" name="Group 8">
            <a:extLst>
              <a:ext uri="{FF2B5EF4-FFF2-40B4-BE49-F238E27FC236}">
                <a16:creationId xmlns:a16="http://schemas.microsoft.com/office/drawing/2014/main" id="{DA843BA9-BD22-6C69-475F-88E22DBB74E3}"/>
              </a:ext>
            </a:extLst>
          </p:cNvPr>
          <p:cNvGrpSpPr/>
          <p:nvPr/>
        </p:nvGrpSpPr>
        <p:grpSpPr>
          <a:xfrm>
            <a:off x="16514388" y="9062218"/>
            <a:ext cx="597179" cy="593554"/>
            <a:chOff x="11275100" y="9039544"/>
            <a:chExt cx="597179" cy="593554"/>
          </a:xfrm>
        </p:grpSpPr>
        <p:sp>
          <p:nvSpPr>
            <p:cNvPr id="18" name="Rectangle 17">
              <a:extLst>
                <a:ext uri="{FF2B5EF4-FFF2-40B4-BE49-F238E27FC236}">
                  <a16:creationId xmlns:a16="http://schemas.microsoft.com/office/drawing/2014/main" id="{BFEE1A6A-1A4F-5265-C536-E3440249AAED}"/>
                </a:ext>
              </a:extLst>
            </p:cNvPr>
            <p:cNvSpPr/>
            <p:nvPr/>
          </p:nvSpPr>
          <p:spPr>
            <a:xfrm>
              <a:off x="11311467" y="9127069"/>
              <a:ext cx="440266" cy="4402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D40D9F0-7B22-98AA-E679-75995A3304C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75100" y="9039544"/>
              <a:ext cx="597179" cy="593554"/>
            </a:xfrm>
            <a:prstGeom prst="rect">
              <a:avLst/>
            </a:prstGeom>
          </p:spPr>
        </p:pic>
      </p:grpSp>
      <p:grpSp>
        <p:nvGrpSpPr>
          <p:cNvPr id="26" name="Group 25">
            <a:extLst>
              <a:ext uri="{FF2B5EF4-FFF2-40B4-BE49-F238E27FC236}">
                <a16:creationId xmlns:a16="http://schemas.microsoft.com/office/drawing/2014/main" id="{4B3C0CB1-38D5-1FB5-B732-1C3F015914B4}"/>
              </a:ext>
            </a:extLst>
          </p:cNvPr>
          <p:cNvGrpSpPr/>
          <p:nvPr/>
        </p:nvGrpSpPr>
        <p:grpSpPr>
          <a:xfrm>
            <a:off x="16511805" y="9881045"/>
            <a:ext cx="597179" cy="593554"/>
            <a:chOff x="11275100" y="9039544"/>
            <a:chExt cx="597179" cy="593554"/>
          </a:xfrm>
        </p:grpSpPr>
        <p:sp>
          <p:nvSpPr>
            <p:cNvPr id="30" name="Rectangle 29">
              <a:extLst>
                <a:ext uri="{FF2B5EF4-FFF2-40B4-BE49-F238E27FC236}">
                  <a16:creationId xmlns:a16="http://schemas.microsoft.com/office/drawing/2014/main" id="{13E3F2EA-8463-B3AF-D1DE-C0912EB874F2}"/>
                </a:ext>
              </a:extLst>
            </p:cNvPr>
            <p:cNvSpPr/>
            <p:nvPr/>
          </p:nvSpPr>
          <p:spPr>
            <a:xfrm>
              <a:off x="11311467" y="9127069"/>
              <a:ext cx="440266" cy="4402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398B8CFB-578D-4659-32D9-0845F5484EA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75100" y="9039544"/>
              <a:ext cx="597179" cy="593554"/>
            </a:xfrm>
            <a:prstGeom prst="rect">
              <a:avLst/>
            </a:prstGeom>
          </p:spPr>
        </p:pic>
      </p:grpSp>
      <p:sp>
        <p:nvSpPr>
          <p:cNvPr id="35" name="Footer Placeholder 4">
            <a:extLst>
              <a:ext uri="{FF2B5EF4-FFF2-40B4-BE49-F238E27FC236}">
                <a16:creationId xmlns:a16="http://schemas.microsoft.com/office/drawing/2014/main" id="{3E4DE244-C1A5-599A-5E42-0F88A5892383}"/>
              </a:ext>
            </a:extLst>
          </p:cNvPr>
          <p:cNvSpPr txBox="1">
            <a:spLocks/>
          </p:cNvSpPr>
          <p:nvPr/>
        </p:nvSpPr>
        <p:spPr>
          <a:xfrm>
            <a:off x="2009811" y="13025964"/>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spTree>
    <p:extLst>
      <p:ext uri="{BB962C8B-B14F-4D97-AF65-F5344CB8AC3E}">
        <p14:creationId xmlns:p14="http://schemas.microsoft.com/office/powerpoint/2010/main" val="335333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40B4E-8DA8-8205-659F-1F275847448D}"/>
              </a:ext>
            </a:extLst>
          </p:cNvPr>
          <p:cNvSpPr txBox="1"/>
          <p:nvPr/>
        </p:nvSpPr>
        <p:spPr>
          <a:xfrm>
            <a:off x="1490244" y="1034652"/>
            <a:ext cx="18846012" cy="1195199"/>
          </a:xfrm>
          <a:prstGeom prst="rect">
            <a:avLst/>
          </a:prstGeom>
          <a:noFill/>
        </p:spPr>
        <p:txBody>
          <a:bodyPr wrap="square" rtlCol="0">
            <a:spAutoFit/>
          </a:bodyPr>
          <a:lstStyle/>
          <a:p>
            <a:pPr>
              <a:lnSpc>
                <a:spcPts val="8600"/>
              </a:lnSpc>
            </a:pPr>
            <a:r>
              <a:rPr lang="en-US" sz="7800" b="1" spc="-150" dirty="0">
                <a:solidFill>
                  <a:srgbClr val="221E20"/>
                </a:solidFill>
              </a:rPr>
              <a:t>Keep customers engaged</a:t>
            </a:r>
            <a:endParaRPr lang="en-US" sz="7800" b="1" spc="-150" dirty="0">
              <a:solidFill>
                <a:schemeClr val="bg1"/>
              </a:solidFill>
            </a:endParaRPr>
          </a:p>
        </p:txBody>
      </p:sp>
      <p:sp>
        <p:nvSpPr>
          <p:cNvPr id="4" name="TextBox 3">
            <a:extLst>
              <a:ext uri="{FF2B5EF4-FFF2-40B4-BE49-F238E27FC236}">
                <a16:creationId xmlns:a16="http://schemas.microsoft.com/office/drawing/2014/main" id="{3832F798-BA8D-379F-EF56-FCD9B816F53E}"/>
              </a:ext>
            </a:extLst>
          </p:cNvPr>
          <p:cNvSpPr txBox="1"/>
          <p:nvPr/>
        </p:nvSpPr>
        <p:spPr>
          <a:xfrm>
            <a:off x="1581337" y="2532394"/>
            <a:ext cx="20134888" cy="1446550"/>
          </a:xfrm>
          <a:prstGeom prst="rect">
            <a:avLst/>
          </a:prstGeom>
          <a:noFill/>
        </p:spPr>
        <p:txBody>
          <a:bodyPr wrap="square">
            <a:spAutoFit/>
          </a:bodyPr>
          <a:lstStyle/>
          <a:p>
            <a:r>
              <a:rPr lang="en-US" sz="4400" b="1" dirty="0">
                <a:solidFill>
                  <a:schemeClr val="tx2"/>
                </a:solidFill>
                <a:latin typeface="Arial" panose="020B0604020202020204" pitchFamily="34" charset="0"/>
                <a:ea typeface="Source Sans Pro" panose="020B0503030403020204" pitchFamily="34" charset="0"/>
                <a:cs typeface="Arial" panose="020B0604020202020204" pitchFamily="34" charset="0"/>
              </a:rPr>
              <a:t>After your customer has purchased their first full-size product</a:t>
            </a:r>
            <a:r>
              <a:rPr lang="en-US" sz="4400" dirty="0">
                <a:latin typeface="Arial" panose="020B0604020202020204" pitchFamily="34" charset="0"/>
                <a:ea typeface="Source Sans Pro" panose="020B0503030403020204" pitchFamily="34" charset="0"/>
                <a:cs typeface="Arial" panose="020B0604020202020204" pitchFamily="34" charset="0"/>
              </a:rPr>
              <a:t>,</a:t>
            </a:r>
            <a:br>
              <a:rPr lang="en-US" sz="4400" dirty="0">
                <a:solidFill>
                  <a:schemeClr val="tx2"/>
                </a:solidFill>
                <a:latin typeface="Arial" panose="020B0604020202020204" pitchFamily="34" charset="0"/>
                <a:ea typeface="Source Sans Pro" panose="020B0503030403020204" pitchFamily="34" charset="0"/>
                <a:cs typeface="Arial" panose="020B0604020202020204" pitchFamily="34" charset="0"/>
              </a:rPr>
            </a:br>
            <a:r>
              <a:rPr lang="en-US" sz="4400" b="1" dirty="0">
                <a:solidFill>
                  <a:schemeClr val="bg1"/>
                </a:solidFill>
                <a:latin typeface="Arial" panose="020B0604020202020204" pitchFamily="34" charset="0"/>
                <a:ea typeface="Source Sans Pro" panose="020B0503030403020204" pitchFamily="34" charset="0"/>
                <a:cs typeface="Arial" panose="020B0604020202020204" pitchFamily="34" charset="0"/>
              </a:rPr>
              <a:t>keep them engaged with digital tools like:</a:t>
            </a:r>
          </a:p>
        </p:txBody>
      </p:sp>
      <p:grpSp>
        <p:nvGrpSpPr>
          <p:cNvPr id="36" name="Group 35">
            <a:extLst>
              <a:ext uri="{FF2B5EF4-FFF2-40B4-BE49-F238E27FC236}">
                <a16:creationId xmlns:a16="http://schemas.microsoft.com/office/drawing/2014/main" id="{32F7BA49-A258-45A6-63C6-DBD29FEA9FB0}"/>
              </a:ext>
            </a:extLst>
          </p:cNvPr>
          <p:cNvGrpSpPr/>
          <p:nvPr/>
        </p:nvGrpSpPr>
        <p:grpSpPr>
          <a:xfrm>
            <a:off x="5514520" y="6144805"/>
            <a:ext cx="6411953" cy="3942923"/>
            <a:chOff x="6110867" y="5965901"/>
            <a:chExt cx="6411953" cy="3942923"/>
          </a:xfrm>
        </p:grpSpPr>
        <p:pic>
          <p:nvPicPr>
            <p:cNvPr id="15" name="Picture 14" descr="Graphical user interface, application&#10;&#10;Description automatically generated">
              <a:extLst>
                <a:ext uri="{FF2B5EF4-FFF2-40B4-BE49-F238E27FC236}">
                  <a16:creationId xmlns:a16="http://schemas.microsoft.com/office/drawing/2014/main" id="{E700B11C-88F9-A8B2-9024-71178E16A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52" t="15086" r="7252"/>
            <a:stretch/>
          </p:blipFill>
          <p:spPr>
            <a:xfrm>
              <a:off x="6110867" y="5965901"/>
              <a:ext cx="6411953" cy="3942923"/>
            </a:xfrm>
            <a:prstGeom prst="rect">
              <a:avLst/>
            </a:prstGeom>
          </p:spPr>
        </p:pic>
        <p:pic>
          <p:nvPicPr>
            <p:cNvPr id="16" name="Picture 15" descr="A screenshot of a computer&#10;&#10;Description automatically generated with low confidence">
              <a:extLst>
                <a:ext uri="{FF2B5EF4-FFF2-40B4-BE49-F238E27FC236}">
                  <a16:creationId xmlns:a16="http://schemas.microsoft.com/office/drawing/2014/main" id="{33AE7F34-5725-27D1-8D3A-B4E4280926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88851" y="6296499"/>
              <a:ext cx="4606253" cy="2925559"/>
            </a:xfrm>
            <a:prstGeom prst="rect">
              <a:avLst/>
            </a:prstGeom>
          </p:spPr>
        </p:pic>
      </p:grpSp>
      <p:pic>
        <p:nvPicPr>
          <p:cNvPr id="17" name="Picture 16" descr="Graphical user interface, application&#10;&#10;Description automatically generated">
            <a:extLst>
              <a:ext uri="{FF2B5EF4-FFF2-40B4-BE49-F238E27FC236}">
                <a16:creationId xmlns:a16="http://schemas.microsoft.com/office/drawing/2014/main" id="{96CB12AC-73A1-30E7-9522-F55DFF3DE8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302358" y="5098443"/>
            <a:ext cx="8075292" cy="4982230"/>
          </a:xfrm>
          <a:prstGeom prst="rect">
            <a:avLst/>
          </a:prstGeom>
        </p:spPr>
      </p:pic>
      <p:grpSp>
        <p:nvGrpSpPr>
          <p:cNvPr id="18" name="Group 17">
            <a:extLst>
              <a:ext uri="{FF2B5EF4-FFF2-40B4-BE49-F238E27FC236}">
                <a16:creationId xmlns:a16="http://schemas.microsoft.com/office/drawing/2014/main" id="{053E471B-76E3-A432-9A61-501530FD1549}"/>
              </a:ext>
            </a:extLst>
          </p:cNvPr>
          <p:cNvGrpSpPr/>
          <p:nvPr/>
        </p:nvGrpSpPr>
        <p:grpSpPr>
          <a:xfrm>
            <a:off x="11557493" y="4158689"/>
            <a:ext cx="5588868" cy="7007219"/>
            <a:chOff x="10977614" y="6349895"/>
            <a:chExt cx="5588868" cy="7007219"/>
          </a:xfrm>
        </p:grpSpPr>
        <p:pic>
          <p:nvPicPr>
            <p:cNvPr id="19" name="Picture 18" descr="Graphical user interface, text, application, chat or text message&#10;&#10;Description automatically generated">
              <a:extLst>
                <a:ext uri="{FF2B5EF4-FFF2-40B4-BE49-F238E27FC236}">
                  <a16:creationId xmlns:a16="http://schemas.microsoft.com/office/drawing/2014/main" id="{594D0B28-A404-595F-F391-B1BA916B4D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5563">
              <a:off x="10977614" y="6349895"/>
              <a:ext cx="5414669" cy="7007219"/>
            </a:xfrm>
            <a:prstGeom prst="rect">
              <a:avLst/>
            </a:prstGeom>
          </p:spPr>
        </p:pic>
        <p:sp>
          <p:nvSpPr>
            <p:cNvPr id="20" name="Triangle 13">
              <a:extLst>
                <a:ext uri="{FF2B5EF4-FFF2-40B4-BE49-F238E27FC236}">
                  <a16:creationId xmlns:a16="http://schemas.microsoft.com/office/drawing/2014/main" id="{6A8E6E9B-9908-3895-AFFD-38D84CBB6A73}"/>
                </a:ext>
              </a:extLst>
            </p:cNvPr>
            <p:cNvSpPr/>
            <p:nvPr/>
          </p:nvSpPr>
          <p:spPr>
            <a:xfrm rot="15029853">
              <a:off x="14900157" y="7324494"/>
              <a:ext cx="443870" cy="1171514"/>
            </a:xfrm>
            <a:prstGeom prst="triangle">
              <a:avLst/>
            </a:prstGeom>
            <a:solidFill>
              <a:srgbClr val="F4E06E">
                <a:alpha val="626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Text&#10;&#10;Description automatically generated">
              <a:extLst>
                <a:ext uri="{FF2B5EF4-FFF2-40B4-BE49-F238E27FC236}">
                  <a16:creationId xmlns:a16="http://schemas.microsoft.com/office/drawing/2014/main" id="{3F1CDF7B-19BC-A0B2-936F-1E310836BEE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404498" y="7415631"/>
              <a:ext cx="1161984" cy="568081"/>
            </a:xfrm>
            <a:prstGeom prst="roundRect">
              <a:avLst>
                <a:gd name="adj" fmla="val 50000"/>
              </a:avLst>
            </a:prstGeom>
          </p:spPr>
        </p:pic>
      </p:grpSp>
      <p:grpSp>
        <p:nvGrpSpPr>
          <p:cNvPr id="27" name="Group 26">
            <a:extLst>
              <a:ext uri="{FF2B5EF4-FFF2-40B4-BE49-F238E27FC236}">
                <a16:creationId xmlns:a16="http://schemas.microsoft.com/office/drawing/2014/main" id="{9D46E2BF-FF19-5B8D-BC24-8D7745D0D1DB}"/>
              </a:ext>
            </a:extLst>
          </p:cNvPr>
          <p:cNvGrpSpPr/>
          <p:nvPr/>
        </p:nvGrpSpPr>
        <p:grpSpPr>
          <a:xfrm>
            <a:off x="18298579" y="10972798"/>
            <a:ext cx="4376057" cy="701967"/>
            <a:chOff x="18298579" y="10972798"/>
            <a:chExt cx="4376057" cy="701967"/>
          </a:xfrm>
        </p:grpSpPr>
        <p:sp>
          <p:nvSpPr>
            <p:cNvPr id="14" name="TextBox 13">
              <a:extLst>
                <a:ext uri="{FF2B5EF4-FFF2-40B4-BE49-F238E27FC236}">
                  <a16:creationId xmlns:a16="http://schemas.microsoft.com/office/drawing/2014/main" id="{9D674E41-D455-D788-8075-611B20213635}"/>
                </a:ext>
              </a:extLst>
            </p:cNvPr>
            <p:cNvSpPr txBox="1"/>
            <p:nvPr/>
          </p:nvSpPr>
          <p:spPr>
            <a:xfrm>
              <a:off x="18298579" y="11274655"/>
              <a:ext cx="4376057" cy="400110"/>
            </a:xfrm>
            <a:prstGeom prst="rect">
              <a:avLst/>
            </a:prstGeom>
            <a:noFill/>
          </p:spPr>
          <p:txBody>
            <a:bodyPr wrap="square" rtlCol="0">
              <a:spAutoFit/>
            </a:bodyPr>
            <a:lstStyle/>
            <a:p>
              <a:pPr algn="ctr"/>
              <a:r>
                <a:rPr lang="en-US" sz="2000" b="1" dirty="0"/>
                <a:t>MyShop</a:t>
              </a:r>
            </a:p>
          </p:txBody>
        </p:sp>
        <p:sp>
          <p:nvSpPr>
            <p:cNvPr id="5" name="Triangle 4">
              <a:extLst>
                <a:ext uri="{FF2B5EF4-FFF2-40B4-BE49-F238E27FC236}">
                  <a16:creationId xmlns:a16="http://schemas.microsoft.com/office/drawing/2014/main" id="{A0007276-DC2C-BF0A-43E5-A23029D8CCF5}"/>
                </a:ext>
              </a:extLst>
            </p:cNvPr>
            <p:cNvSpPr/>
            <p:nvPr/>
          </p:nvSpPr>
          <p:spPr>
            <a:xfrm>
              <a:off x="20209678" y="10972798"/>
              <a:ext cx="553859" cy="228059"/>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EAC4B22-E652-5653-07D6-BFB4B2475D1D}"/>
              </a:ext>
            </a:extLst>
          </p:cNvPr>
          <p:cNvGrpSpPr/>
          <p:nvPr/>
        </p:nvGrpSpPr>
        <p:grpSpPr>
          <a:xfrm>
            <a:off x="12137178" y="10972798"/>
            <a:ext cx="4376057" cy="701967"/>
            <a:chOff x="12276326" y="10972798"/>
            <a:chExt cx="4376057" cy="701967"/>
          </a:xfrm>
        </p:grpSpPr>
        <p:sp>
          <p:nvSpPr>
            <p:cNvPr id="7" name="TextBox 6">
              <a:extLst>
                <a:ext uri="{FF2B5EF4-FFF2-40B4-BE49-F238E27FC236}">
                  <a16:creationId xmlns:a16="http://schemas.microsoft.com/office/drawing/2014/main" id="{2591716A-2DC1-D541-7437-B36FF43A05B1}"/>
                </a:ext>
              </a:extLst>
            </p:cNvPr>
            <p:cNvSpPr txBox="1"/>
            <p:nvPr/>
          </p:nvSpPr>
          <p:spPr>
            <a:xfrm>
              <a:off x="12276326" y="11274655"/>
              <a:ext cx="4376057" cy="400110"/>
            </a:xfrm>
            <a:prstGeom prst="rect">
              <a:avLst/>
            </a:prstGeom>
            <a:noFill/>
          </p:spPr>
          <p:txBody>
            <a:bodyPr wrap="square" rtlCol="0">
              <a:spAutoFit/>
            </a:bodyPr>
            <a:lstStyle/>
            <a:p>
              <a:pPr algn="ctr"/>
              <a:r>
                <a:rPr lang="en-US" sz="2000" b="1" dirty="0"/>
                <a:t>Share Feature</a:t>
              </a:r>
            </a:p>
          </p:txBody>
        </p:sp>
        <p:sp>
          <p:nvSpPr>
            <p:cNvPr id="9" name="Triangle 8">
              <a:extLst>
                <a:ext uri="{FF2B5EF4-FFF2-40B4-BE49-F238E27FC236}">
                  <a16:creationId xmlns:a16="http://schemas.microsoft.com/office/drawing/2014/main" id="{8385EB39-2C44-902E-F74D-6625DB173A7F}"/>
                </a:ext>
              </a:extLst>
            </p:cNvPr>
            <p:cNvSpPr/>
            <p:nvPr/>
          </p:nvSpPr>
          <p:spPr>
            <a:xfrm>
              <a:off x="14187425" y="10972798"/>
              <a:ext cx="553859" cy="228059"/>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8ABADE6-5FD8-D809-9C9D-46F486C0DC90}"/>
              </a:ext>
            </a:extLst>
          </p:cNvPr>
          <p:cNvGrpSpPr/>
          <p:nvPr/>
        </p:nvGrpSpPr>
        <p:grpSpPr>
          <a:xfrm>
            <a:off x="1112602" y="10972798"/>
            <a:ext cx="4376057" cy="701967"/>
            <a:chOff x="1967367" y="10972798"/>
            <a:chExt cx="4376057" cy="701967"/>
          </a:xfrm>
        </p:grpSpPr>
        <p:sp>
          <p:nvSpPr>
            <p:cNvPr id="6" name="TextBox 5">
              <a:extLst>
                <a:ext uri="{FF2B5EF4-FFF2-40B4-BE49-F238E27FC236}">
                  <a16:creationId xmlns:a16="http://schemas.microsoft.com/office/drawing/2014/main" id="{B4077EC5-03B7-28F0-81E2-3703214FBD30}"/>
                </a:ext>
              </a:extLst>
            </p:cNvPr>
            <p:cNvSpPr txBox="1"/>
            <p:nvPr/>
          </p:nvSpPr>
          <p:spPr>
            <a:xfrm>
              <a:off x="1967367" y="11274655"/>
              <a:ext cx="4376057" cy="400110"/>
            </a:xfrm>
            <a:prstGeom prst="rect">
              <a:avLst/>
            </a:prstGeom>
            <a:noFill/>
          </p:spPr>
          <p:txBody>
            <a:bodyPr wrap="square" rtlCol="0">
              <a:spAutoFit/>
            </a:bodyPr>
            <a:lstStyle/>
            <a:p>
              <a:pPr algn="ctr"/>
              <a:r>
                <a:rPr lang="en-US" sz="2000" b="1" dirty="0"/>
                <a:t>AmPerks </a:t>
              </a:r>
            </a:p>
          </p:txBody>
        </p:sp>
        <p:sp>
          <p:nvSpPr>
            <p:cNvPr id="11" name="Triangle 10">
              <a:extLst>
                <a:ext uri="{FF2B5EF4-FFF2-40B4-BE49-F238E27FC236}">
                  <a16:creationId xmlns:a16="http://schemas.microsoft.com/office/drawing/2014/main" id="{05F9C974-004C-779F-B0EC-C08AAA526D68}"/>
                </a:ext>
              </a:extLst>
            </p:cNvPr>
            <p:cNvSpPr/>
            <p:nvPr/>
          </p:nvSpPr>
          <p:spPr>
            <a:xfrm>
              <a:off x="3878466" y="10972798"/>
              <a:ext cx="553859" cy="228059"/>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FB378BC-7D03-D842-7ACB-B252C9F10264}"/>
              </a:ext>
            </a:extLst>
          </p:cNvPr>
          <p:cNvGrpSpPr/>
          <p:nvPr/>
        </p:nvGrpSpPr>
        <p:grpSpPr>
          <a:xfrm>
            <a:off x="6546491" y="10972798"/>
            <a:ext cx="4376057" cy="701967"/>
            <a:chOff x="7142838" y="10972798"/>
            <a:chExt cx="4376057" cy="701967"/>
          </a:xfrm>
        </p:grpSpPr>
        <p:sp>
          <p:nvSpPr>
            <p:cNvPr id="8" name="TextBox 7">
              <a:extLst>
                <a:ext uri="{FF2B5EF4-FFF2-40B4-BE49-F238E27FC236}">
                  <a16:creationId xmlns:a16="http://schemas.microsoft.com/office/drawing/2014/main" id="{897EACF5-0AFA-F677-B711-83197FFF859D}"/>
                </a:ext>
              </a:extLst>
            </p:cNvPr>
            <p:cNvSpPr txBox="1"/>
            <p:nvPr/>
          </p:nvSpPr>
          <p:spPr>
            <a:xfrm>
              <a:off x="7142838" y="11274655"/>
              <a:ext cx="4376057" cy="400110"/>
            </a:xfrm>
            <a:prstGeom prst="rect">
              <a:avLst/>
            </a:prstGeom>
            <a:noFill/>
          </p:spPr>
          <p:txBody>
            <a:bodyPr wrap="square" rtlCol="0">
              <a:spAutoFit/>
            </a:bodyPr>
            <a:lstStyle/>
            <a:p>
              <a:pPr algn="ctr"/>
              <a:r>
                <a:rPr lang="en-US" sz="2000" b="1" dirty="0"/>
                <a:t>Shareable Shoppable Lists </a:t>
              </a:r>
            </a:p>
          </p:txBody>
        </p:sp>
        <p:sp>
          <p:nvSpPr>
            <p:cNvPr id="12" name="Triangle 11">
              <a:extLst>
                <a:ext uri="{FF2B5EF4-FFF2-40B4-BE49-F238E27FC236}">
                  <a16:creationId xmlns:a16="http://schemas.microsoft.com/office/drawing/2014/main" id="{0FFE6CFA-E2CE-07DE-378B-A9290E4D7D23}"/>
                </a:ext>
              </a:extLst>
            </p:cNvPr>
            <p:cNvSpPr/>
            <p:nvPr/>
          </p:nvSpPr>
          <p:spPr>
            <a:xfrm>
              <a:off x="9053937" y="10972798"/>
              <a:ext cx="553859" cy="228059"/>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F4AC3902-0C8E-6D58-4B82-E0C331A575B2}"/>
              </a:ext>
            </a:extLst>
          </p:cNvPr>
          <p:cNvGrpSpPr/>
          <p:nvPr/>
        </p:nvGrpSpPr>
        <p:grpSpPr>
          <a:xfrm>
            <a:off x="1306030" y="4130266"/>
            <a:ext cx="4036927" cy="7063740"/>
            <a:chOff x="627118" y="3916180"/>
            <a:chExt cx="4036927" cy="7063740"/>
          </a:xfrm>
        </p:grpSpPr>
        <p:pic>
          <p:nvPicPr>
            <p:cNvPr id="33" name="Picture 32" descr="A screenshot of a reward&#10;&#10;Description automatically generated">
              <a:extLst>
                <a:ext uri="{FF2B5EF4-FFF2-40B4-BE49-F238E27FC236}">
                  <a16:creationId xmlns:a16="http://schemas.microsoft.com/office/drawing/2014/main" id="{91FBE5C3-CAC4-33CE-D20A-A8427EF8D009}"/>
                </a:ext>
              </a:extLst>
            </p:cNvPr>
            <p:cNvPicPr>
              <a:picLocks noChangeAspect="1"/>
            </p:cNvPicPr>
            <p:nvPr/>
          </p:nvPicPr>
          <p:blipFill rotWithShape="1">
            <a:blip r:embed="rId7">
              <a:extLst>
                <a:ext uri="{28A0092B-C50C-407E-A947-70E740481C1C}">
                  <a14:useLocalDpi xmlns:a14="http://schemas.microsoft.com/office/drawing/2010/main" val="0"/>
                </a:ext>
              </a:extLst>
            </a:blip>
            <a:srcRect t="-1" b="6236"/>
            <a:stretch/>
          </p:blipFill>
          <p:spPr>
            <a:xfrm>
              <a:off x="1276985" y="4661941"/>
              <a:ext cx="2792429" cy="5666282"/>
            </a:xfrm>
            <a:prstGeom prst="roundRect">
              <a:avLst>
                <a:gd name="adj" fmla="val 6345"/>
              </a:avLst>
            </a:prstGeom>
          </p:spPr>
        </p:pic>
        <p:pic>
          <p:nvPicPr>
            <p:cNvPr id="31" name="Picture 30" descr="A cell phone with a black screen&#10;&#10;Description automatically generated">
              <a:extLst>
                <a:ext uri="{FF2B5EF4-FFF2-40B4-BE49-F238E27FC236}">
                  <a16:creationId xmlns:a16="http://schemas.microsoft.com/office/drawing/2014/main" id="{F93F8A07-32F5-C07A-7B39-764B3012D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118" y="3916180"/>
              <a:ext cx="4036927" cy="7063740"/>
            </a:xfrm>
            <a:prstGeom prst="rect">
              <a:avLst/>
            </a:prstGeom>
          </p:spPr>
        </p:pic>
      </p:grpSp>
      <p:sp>
        <p:nvSpPr>
          <p:cNvPr id="13" name="Slide Number Placeholder 3">
            <a:extLst>
              <a:ext uri="{FF2B5EF4-FFF2-40B4-BE49-F238E27FC236}">
                <a16:creationId xmlns:a16="http://schemas.microsoft.com/office/drawing/2014/main" id="{FA8A60BE-0C45-17E2-B0F3-6638F9EC973D}"/>
              </a:ext>
            </a:extLst>
          </p:cNvPr>
          <p:cNvSpPr>
            <a:spLocks noGrp="1"/>
          </p:cNvSpPr>
          <p:nvPr>
            <p:ph type="sldNum" sz="quarter" idx="12"/>
          </p:nvPr>
        </p:nvSpPr>
        <p:spPr>
          <a:prstGeom prst="rect">
            <a:avLst/>
          </a:prstGeom>
        </p:spPr>
        <p:txBody>
          <a:bodyPr lIns="0" tIns="0" rIns="0" bIns="0"/>
          <a:lstStyle>
            <a:lvl1pPr algn="r">
              <a:defRPr lang="en-US" sz="1600" kern="1200" smtClean="0">
                <a:solidFill>
                  <a:srgbClr val="2C2C2C"/>
                </a:solidFill>
                <a:latin typeface="Source Sans Pro" panose="020B0503030403020204" pitchFamily="34" charset="0"/>
                <a:ea typeface="Source Sans Pro" panose="020B0503030403020204" pitchFamily="34" charset="0"/>
                <a:cs typeface="Arial" panose="020B0604020202020204" pitchFamily="34" charset="0"/>
              </a:defRPr>
            </a:lvl1pPr>
          </a:lstStyle>
          <a:p>
            <a:pPr>
              <a:defRPr/>
            </a:pPr>
            <a:fld id="{BD5B6BAD-5F5D-3E4C-BAD0-B011452885A9}" type="slidenum">
              <a:rPr lang="en-US"/>
              <a:pPr>
                <a:defRPr/>
              </a:pPr>
              <a:t>12</a:t>
            </a:fld>
            <a:endParaRPr lang="en-US" dirty="0"/>
          </a:p>
        </p:txBody>
      </p:sp>
      <p:sp>
        <p:nvSpPr>
          <p:cNvPr id="22" name="Footer Placeholder 4">
            <a:extLst>
              <a:ext uri="{FF2B5EF4-FFF2-40B4-BE49-F238E27FC236}">
                <a16:creationId xmlns:a16="http://schemas.microsoft.com/office/drawing/2014/main" id="{5F9CF6CA-7E38-C707-9639-7DEBA40FD13B}"/>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2" name="Footer Placeholder 4">
            <a:extLst>
              <a:ext uri="{FF2B5EF4-FFF2-40B4-BE49-F238E27FC236}">
                <a16:creationId xmlns:a16="http://schemas.microsoft.com/office/drawing/2014/main" id="{77601FF2-AD76-6BC1-01E5-CDC82E0D13A7}"/>
              </a:ext>
            </a:extLst>
          </p:cNvPr>
          <p:cNvSpPr txBox="1">
            <a:spLocks/>
          </p:cNvSpPr>
          <p:nvPr/>
        </p:nvSpPr>
        <p:spPr>
          <a:xfrm>
            <a:off x="2727254" y="12686832"/>
            <a:ext cx="8201679" cy="552300"/>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AmPerks free shipping in orders over $99 is a limited-time promotional offer.  </a:t>
            </a:r>
          </a:p>
        </p:txBody>
      </p:sp>
      <p:sp>
        <p:nvSpPr>
          <p:cNvPr id="28" name="Footer Placeholder 4">
            <a:extLst>
              <a:ext uri="{FF2B5EF4-FFF2-40B4-BE49-F238E27FC236}">
                <a16:creationId xmlns:a16="http://schemas.microsoft.com/office/drawing/2014/main" id="{5D82F896-72F1-6FEA-A924-47E0D02CEE79}"/>
              </a:ext>
            </a:extLst>
          </p:cNvPr>
          <p:cNvSpPr txBox="1">
            <a:spLocks/>
          </p:cNvSpPr>
          <p:nvPr/>
        </p:nvSpPr>
        <p:spPr>
          <a:xfrm>
            <a:off x="2727254" y="13064272"/>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spTree>
    <p:extLst>
      <p:ext uri="{BB962C8B-B14F-4D97-AF65-F5344CB8AC3E}">
        <p14:creationId xmlns:p14="http://schemas.microsoft.com/office/powerpoint/2010/main" val="1546041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13B06E-29D3-B359-45AB-1077E0B78B38}"/>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5934" b="67629"/>
          <a:stretch/>
        </p:blipFill>
        <p:spPr>
          <a:xfrm rot="17100000">
            <a:off x="-3642482" y="6405228"/>
            <a:ext cx="17101950" cy="2655658"/>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sp>
        <p:nvSpPr>
          <p:cNvPr id="4" name="Title 1">
            <a:extLst>
              <a:ext uri="{FF2B5EF4-FFF2-40B4-BE49-F238E27FC236}">
                <a16:creationId xmlns:a16="http://schemas.microsoft.com/office/drawing/2014/main" id="{BD1E3CB2-DEAC-F137-01EB-6401C13EB9D5}"/>
              </a:ext>
            </a:extLst>
          </p:cNvPr>
          <p:cNvSpPr txBox="1">
            <a:spLocks/>
          </p:cNvSpPr>
          <p:nvPr/>
        </p:nvSpPr>
        <p:spPr>
          <a:xfrm>
            <a:off x="12305679" y="1462826"/>
            <a:ext cx="7728531" cy="615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343">
              <a:lnSpc>
                <a:spcPct val="85000"/>
              </a:lnSpc>
              <a:defRPr/>
            </a:pPr>
            <a:r>
              <a:rPr lang="en-US" sz="4200" b="1" dirty="0" err="1">
                <a:solidFill>
                  <a:schemeClr val="tx2"/>
                </a:solidFill>
                <a:latin typeface="Arial" panose="020B0604020202020204" pitchFamily="34" charset="0"/>
                <a:ea typeface="Source Sans Pro" panose="020B0503030403020204" pitchFamily="34" charset="0"/>
                <a:cs typeface="Arial" panose="020B0604020202020204" pitchFamily="34" charset="0"/>
              </a:rPr>
              <a:t>Amway.com</a:t>
            </a:r>
            <a:r>
              <a:rPr lang="en-US" sz="4200" b="1" dirty="0">
                <a:solidFill>
                  <a:schemeClr val="tx2"/>
                </a:solidFill>
                <a:latin typeface="Arial" panose="020B0604020202020204" pitchFamily="34" charset="0"/>
                <a:ea typeface="Source Sans Pro" panose="020B0503030403020204" pitchFamily="34" charset="0"/>
                <a:cs typeface="Arial" panose="020B0604020202020204" pitchFamily="34" charset="0"/>
              </a:rPr>
              <a:t>/Education</a:t>
            </a:r>
          </a:p>
        </p:txBody>
      </p:sp>
      <p:sp>
        <p:nvSpPr>
          <p:cNvPr id="5" name="TextBox 4">
            <a:extLst>
              <a:ext uri="{FF2B5EF4-FFF2-40B4-BE49-F238E27FC236}">
                <a16:creationId xmlns:a16="http://schemas.microsoft.com/office/drawing/2014/main" id="{10AF3A0E-CABF-73DF-6826-CD4016DC7075}"/>
              </a:ext>
            </a:extLst>
          </p:cNvPr>
          <p:cNvSpPr txBox="1"/>
          <p:nvPr/>
        </p:nvSpPr>
        <p:spPr>
          <a:xfrm>
            <a:off x="12216384" y="3203357"/>
            <a:ext cx="10978896" cy="8525411"/>
          </a:xfrm>
          <a:prstGeom prst="rect">
            <a:avLst/>
          </a:prstGeom>
          <a:noFill/>
        </p:spPr>
        <p:txBody>
          <a:bodyPr wrap="square">
            <a:spAutoFit/>
          </a:bodyPr>
          <a:lstStyle/>
          <a:p>
            <a:pPr>
              <a:spcAft>
                <a:spcPts val="1200"/>
              </a:spcAft>
              <a:defRPr/>
            </a:pPr>
            <a:r>
              <a:rPr lang="en-US" sz="7200" b="1" dirty="0">
                <a:latin typeface="Arial" panose="020B0604020202020204" pitchFamily="34" charset="0"/>
                <a:ea typeface="Source Sans Pro" panose="020B0503030403020204" pitchFamily="34" charset="0"/>
                <a:cs typeface="Arial" panose="020B0604020202020204" pitchFamily="34" charset="0"/>
              </a:rPr>
              <a:t>The more you know,</a:t>
            </a:r>
            <a:br>
              <a:rPr lang="en-US" sz="7200" b="1" dirty="0">
                <a:latin typeface="Arial" panose="020B0604020202020204" pitchFamily="34" charset="0"/>
                <a:ea typeface="Source Sans Pro" panose="020B0503030403020204" pitchFamily="34" charset="0"/>
                <a:cs typeface="Arial" panose="020B0604020202020204" pitchFamily="34" charset="0"/>
              </a:rPr>
            </a:br>
            <a:r>
              <a:rPr lang="en-US" sz="7200" b="1" dirty="0">
                <a:latin typeface="Arial" panose="020B0604020202020204" pitchFamily="34" charset="0"/>
                <a:ea typeface="Source Sans Pro" panose="020B0503030403020204" pitchFamily="34" charset="0"/>
                <a:cs typeface="Arial" panose="020B0604020202020204" pitchFamily="34" charset="0"/>
              </a:rPr>
              <a:t>the easier it is to make the sale. </a:t>
            </a:r>
          </a:p>
          <a:p>
            <a:pPr>
              <a:spcAft>
                <a:spcPts val="2400"/>
              </a:spcAft>
              <a:defRPr/>
            </a:pPr>
            <a:br>
              <a:rPr lang="en-US" sz="3600" b="1" dirty="0">
                <a:latin typeface="Arial" panose="020B0604020202020204" pitchFamily="34" charset="0"/>
                <a:ea typeface="Source Sans Pro" panose="020B0503030403020204" pitchFamily="34" charset="0"/>
                <a:cs typeface="Arial" panose="020B0604020202020204" pitchFamily="34" charset="0"/>
              </a:rPr>
            </a:br>
            <a:r>
              <a:rPr lang="en-US" sz="3600" b="1" dirty="0">
                <a:solidFill>
                  <a:schemeClr val="tx2"/>
                </a:solidFill>
                <a:latin typeface="Arial" panose="020B0604020202020204" pitchFamily="34" charset="0"/>
                <a:ea typeface="Source Sans Pro" panose="020B0503030403020204" pitchFamily="34" charset="0"/>
                <a:cs typeface="Arial" panose="020B0604020202020204" pitchFamily="34" charset="0"/>
              </a:rPr>
              <a:t>Start learning – and earning –</a:t>
            </a:r>
            <a:br>
              <a:rPr lang="en-US" sz="3600" b="1" dirty="0">
                <a:solidFill>
                  <a:schemeClr val="tx2"/>
                </a:solidFill>
                <a:latin typeface="Arial" panose="020B0604020202020204" pitchFamily="34" charset="0"/>
                <a:ea typeface="Source Sans Pro" panose="020B0503030403020204" pitchFamily="34" charset="0"/>
                <a:cs typeface="Arial" panose="020B0604020202020204" pitchFamily="34" charset="0"/>
              </a:rPr>
            </a:br>
            <a:r>
              <a:rPr lang="en-US" sz="3600" b="1" dirty="0">
                <a:solidFill>
                  <a:schemeClr val="tx2"/>
                </a:solidFill>
                <a:latin typeface="Arial" panose="020B0604020202020204" pitchFamily="34" charset="0"/>
                <a:ea typeface="Source Sans Pro" panose="020B0503030403020204" pitchFamily="34" charset="0"/>
                <a:cs typeface="Arial" panose="020B0604020202020204" pitchFamily="34" charset="0"/>
              </a:rPr>
              <a:t>with these short video courses:</a:t>
            </a:r>
            <a:endParaRPr lang="en-US" sz="3600" dirty="0">
              <a:latin typeface="Arial" panose="020B0604020202020204" pitchFamily="34" charset="0"/>
              <a:ea typeface="Source Sans Pro" panose="020B0503030403020204" pitchFamily="34" charset="0"/>
              <a:cs typeface="Arial" panose="020B0604020202020204" pitchFamily="34" charset="0"/>
            </a:endParaRPr>
          </a:p>
          <a:p>
            <a:pPr>
              <a:spcAft>
                <a:spcPts val="2200"/>
              </a:spcAft>
              <a:defRPr/>
            </a:pPr>
            <a:r>
              <a:rPr lang="en-US" sz="3200" dirty="0">
                <a:latin typeface="Arial" panose="020B0604020202020204" pitchFamily="34" charset="0"/>
                <a:ea typeface="Source Sans Pro" panose="020B0503030403020204" pitchFamily="34" charset="0"/>
                <a:cs typeface="Arial" panose="020B0604020202020204" pitchFamily="34" charset="0"/>
              </a:rPr>
              <a:t>Use Samples to Sell</a:t>
            </a:r>
          </a:p>
          <a:p>
            <a:pPr>
              <a:spcAft>
                <a:spcPts val="2200"/>
              </a:spcAft>
              <a:defRPr/>
            </a:pPr>
            <a:r>
              <a:rPr lang="en-US" sz="3200">
                <a:latin typeface="Arial" panose="020B0604020202020204" pitchFamily="34" charset="0"/>
                <a:ea typeface="Source Sans Pro" panose="020B0503030403020204" pitchFamily="34" charset="0"/>
                <a:cs typeface="Arial" panose="020B0604020202020204" pitchFamily="34" charset="0"/>
              </a:rPr>
              <a:t>Identify the Need </a:t>
            </a:r>
            <a:endParaRPr lang="en-US" sz="3200" dirty="0">
              <a:latin typeface="Arial" panose="020B0604020202020204" pitchFamily="34" charset="0"/>
              <a:ea typeface="Source Sans Pro" panose="020B0503030403020204" pitchFamily="34" charset="0"/>
              <a:cs typeface="Arial" panose="020B0604020202020204" pitchFamily="34" charset="0"/>
            </a:endParaRPr>
          </a:p>
          <a:p>
            <a:pPr>
              <a:spcAft>
                <a:spcPts val="2200"/>
              </a:spcAft>
              <a:defRPr/>
            </a:pPr>
            <a:r>
              <a:rPr lang="en-US" sz="3200" dirty="0">
                <a:latin typeface="Arial" panose="020B0604020202020204" pitchFamily="34" charset="0"/>
                <a:ea typeface="Source Sans Pro" panose="020B0503030403020204" pitchFamily="34" charset="0"/>
                <a:cs typeface="Arial" panose="020B0604020202020204" pitchFamily="34" charset="0"/>
              </a:rPr>
              <a:t>Create an Experience</a:t>
            </a:r>
          </a:p>
          <a:p>
            <a:pPr>
              <a:spcAft>
                <a:spcPts val="2200"/>
              </a:spcAft>
              <a:defRPr/>
            </a:pPr>
            <a:r>
              <a:rPr lang="en-US" sz="3200" dirty="0">
                <a:latin typeface="Arial" panose="020B0604020202020204" pitchFamily="34" charset="0"/>
                <a:ea typeface="Source Sans Pro" panose="020B0503030403020204" pitchFamily="34" charset="0"/>
                <a:cs typeface="Arial" panose="020B0604020202020204" pitchFamily="34" charset="0"/>
              </a:rPr>
              <a:t>Closing the Sale</a:t>
            </a:r>
          </a:p>
        </p:txBody>
      </p:sp>
      <p:grpSp>
        <p:nvGrpSpPr>
          <p:cNvPr id="6" name="Group 5">
            <a:extLst>
              <a:ext uri="{FF2B5EF4-FFF2-40B4-BE49-F238E27FC236}">
                <a16:creationId xmlns:a16="http://schemas.microsoft.com/office/drawing/2014/main" id="{15D8B98E-9956-2065-86AF-543086382ACB}"/>
              </a:ext>
            </a:extLst>
          </p:cNvPr>
          <p:cNvGrpSpPr/>
          <p:nvPr/>
        </p:nvGrpSpPr>
        <p:grpSpPr>
          <a:xfrm>
            <a:off x="-804672" y="2943181"/>
            <a:ext cx="12407262" cy="8061403"/>
            <a:chOff x="11892013" y="4418458"/>
            <a:chExt cx="12841237" cy="8343371"/>
          </a:xfrm>
        </p:grpSpPr>
        <p:pic>
          <p:nvPicPr>
            <p:cNvPr id="7" name="Picture 6">
              <a:extLst>
                <a:ext uri="{FF2B5EF4-FFF2-40B4-BE49-F238E27FC236}">
                  <a16:creationId xmlns:a16="http://schemas.microsoft.com/office/drawing/2014/main" id="{004C4936-CBA7-A630-AE4B-1432942FB0E0}"/>
                </a:ext>
              </a:extLst>
            </p:cNvPr>
            <p:cNvPicPr>
              <a:picLocks noChangeAspect="1"/>
            </p:cNvPicPr>
            <p:nvPr/>
          </p:nvPicPr>
          <p:blipFill>
            <a:blip r:embed="rId5"/>
            <a:stretch>
              <a:fillRect/>
            </a:stretch>
          </p:blipFill>
          <p:spPr>
            <a:xfrm>
              <a:off x="11892013" y="4418458"/>
              <a:ext cx="12841237" cy="8343371"/>
            </a:xfrm>
            <a:prstGeom prst="rect">
              <a:avLst/>
            </a:prstGeom>
          </p:spPr>
        </p:pic>
        <p:pic>
          <p:nvPicPr>
            <p:cNvPr id="8" name="Picture 7">
              <a:extLst>
                <a:ext uri="{FF2B5EF4-FFF2-40B4-BE49-F238E27FC236}">
                  <a16:creationId xmlns:a16="http://schemas.microsoft.com/office/drawing/2014/main" id="{F3D7F868-80BC-2904-DB1E-E457D6E669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356" r="10463"/>
            <a:stretch/>
          </p:blipFill>
          <p:spPr>
            <a:xfrm>
              <a:off x="13896304" y="5678700"/>
              <a:ext cx="8827219" cy="5362117"/>
            </a:xfrm>
            <a:prstGeom prst="rect">
              <a:avLst/>
            </a:prstGeom>
          </p:spPr>
        </p:pic>
      </p:grpSp>
      <p:grpSp>
        <p:nvGrpSpPr>
          <p:cNvPr id="16" name="Group 15">
            <a:extLst>
              <a:ext uri="{FF2B5EF4-FFF2-40B4-BE49-F238E27FC236}">
                <a16:creationId xmlns:a16="http://schemas.microsoft.com/office/drawing/2014/main" id="{2D48AC7C-C26C-9326-B457-C1D10C1396D3}"/>
              </a:ext>
            </a:extLst>
          </p:cNvPr>
          <p:cNvGrpSpPr/>
          <p:nvPr/>
        </p:nvGrpSpPr>
        <p:grpSpPr>
          <a:xfrm>
            <a:off x="12288254" y="9228221"/>
            <a:ext cx="7799972" cy="2306553"/>
            <a:chOff x="12288253" y="9428246"/>
            <a:chExt cx="8710863" cy="2306553"/>
          </a:xfrm>
        </p:grpSpPr>
        <p:cxnSp>
          <p:nvCxnSpPr>
            <p:cNvPr id="10" name="Straight Connector 9">
              <a:extLst>
                <a:ext uri="{FF2B5EF4-FFF2-40B4-BE49-F238E27FC236}">
                  <a16:creationId xmlns:a16="http://schemas.microsoft.com/office/drawing/2014/main" id="{AD937BB0-E1D6-8D7B-7D3A-410AD872310C}"/>
                </a:ext>
              </a:extLst>
            </p:cNvPr>
            <p:cNvCxnSpPr>
              <a:cxnSpLocks/>
            </p:cNvCxnSpPr>
            <p:nvPr/>
          </p:nvCxnSpPr>
          <p:spPr>
            <a:xfrm>
              <a:off x="12296274" y="9428246"/>
              <a:ext cx="8686800" cy="0"/>
            </a:xfrm>
            <a:prstGeom prst="line">
              <a:avLst/>
            </a:prstGeom>
            <a:ln w="25400">
              <a:solidFill>
                <a:schemeClr val="accent1">
                  <a:lumMod val="40000"/>
                  <a:lumOff val="6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153B6D-ED60-BBCA-0EBE-9F17E42C6622}"/>
                </a:ext>
              </a:extLst>
            </p:cNvPr>
            <p:cNvCxnSpPr>
              <a:cxnSpLocks/>
            </p:cNvCxnSpPr>
            <p:nvPr/>
          </p:nvCxnSpPr>
          <p:spPr>
            <a:xfrm>
              <a:off x="12304295" y="10210800"/>
              <a:ext cx="8686800" cy="0"/>
            </a:xfrm>
            <a:prstGeom prst="line">
              <a:avLst/>
            </a:prstGeom>
            <a:ln w="25400">
              <a:solidFill>
                <a:schemeClr val="accent1">
                  <a:lumMod val="40000"/>
                  <a:lumOff val="6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2AD79F-970B-C126-D163-6BD0924C19C2}"/>
                </a:ext>
              </a:extLst>
            </p:cNvPr>
            <p:cNvCxnSpPr>
              <a:cxnSpLocks/>
            </p:cNvCxnSpPr>
            <p:nvPr/>
          </p:nvCxnSpPr>
          <p:spPr>
            <a:xfrm>
              <a:off x="12288253" y="10988842"/>
              <a:ext cx="8686800" cy="0"/>
            </a:xfrm>
            <a:prstGeom prst="line">
              <a:avLst/>
            </a:prstGeom>
            <a:ln w="25400">
              <a:solidFill>
                <a:schemeClr val="accent1">
                  <a:lumMod val="40000"/>
                  <a:lumOff val="6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B4570B-FD63-3828-CF58-B0D973D0B108}"/>
                </a:ext>
              </a:extLst>
            </p:cNvPr>
            <p:cNvCxnSpPr>
              <a:cxnSpLocks/>
            </p:cNvCxnSpPr>
            <p:nvPr/>
          </p:nvCxnSpPr>
          <p:spPr>
            <a:xfrm>
              <a:off x="12312316" y="11734799"/>
              <a:ext cx="8686800" cy="0"/>
            </a:xfrm>
            <a:prstGeom prst="line">
              <a:avLst/>
            </a:prstGeom>
            <a:ln w="25400">
              <a:solidFill>
                <a:schemeClr val="accent1">
                  <a:lumMod val="40000"/>
                  <a:lumOff val="60000"/>
                  <a:alpha val="80000"/>
                </a:schemeClr>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3">
            <a:extLst>
              <a:ext uri="{FF2B5EF4-FFF2-40B4-BE49-F238E27FC236}">
                <a16:creationId xmlns:a16="http://schemas.microsoft.com/office/drawing/2014/main" id="{F6B18887-E2E1-1090-477B-AB145ABE9AD5}"/>
              </a:ext>
            </a:extLst>
          </p:cNvPr>
          <p:cNvSpPr>
            <a:spLocks noGrp="1"/>
          </p:cNvSpPr>
          <p:nvPr>
            <p:ph type="sldNum" sz="quarter" idx="12"/>
          </p:nvPr>
        </p:nvSpPr>
        <p:spPr>
          <a:xfrm>
            <a:off x="23170632" y="12948521"/>
            <a:ext cx="531563" cy="387929"/>
          </a:xfrm>
          <a:prstGeom prst="rect">
            <a:avLst/>
          </a:prstGeom>
        </p:spPr>
        <p:txBody>
          <a:bodyPr lIns="0" tIns="0" rIns="0" bIns="0"/>
          <a:lstStyle>
            <a:lvl1pPr algn="r">
              <a:defRPr lang="en-US" sz="1600" kern="1200" smtClean="0">
                <a:solidFill>
                  <a:srgbClr val="2C2C2C"/>
                </a:solidFill>
                <a:latin typeface="Source Sans Pro" panose="020B0503030403020204" pitchFamily="34" charset="0"/>
                <a:ea typeface="Source Sans Pro" panose="020B0503030403020204" pitchFamily="34" charset="0"/>
                <a:cs typeface="Arial" panose="020B0604020202020204" pitchFamily="34" charset="0"/>
              </a:defRPr>
            </a:lvl1pPr>
          </a:lstStyle>
          <a:p>
            <a:pPr>
              <a:defRPr/>
            </a:pPr>
            <a:fld id="{BD5B6BAD-5F5D-3E4C-BAD0-B011452885A9}" type="slidenum">
              <a:rPr lang="en-US"/>
              <a:pPr>
                <a:defRPr/>
              </a:pPr>
              <a:t>13</a:t>
            </a:fld>
            <a:endParaRPr lang="en-US" dirty="0"/>
          </a:p>
        </p:txBody>
      </p:sp>
      <p:sp>
        <p:nvSpPr>
          <p:cNvPr id="15" name="Footer Placeholder 4">
            <a:extLst>
              <a:ext uri="{FF2B5EF4-FFF2-40B4-BE49-F238E27FC236}">
                <a16:creationId xmlns:a16="http://schemas.microsoft.com/office/drawing/2014/main" id="{542AF80F-081F-6B7D-AC70-B4015C198E92}"/>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2" name="Footer Placeholder 4">
            <a:extLst>
              <a:ext uri="{FF2B5EF4-FFF2-40B4-BE49-F238E27FC236}">
                <a16:creationId xmlns:a16="http://schemas.microsoft.com/office/drawing/2014/main" id="{7029B7A7-7DDC-B6DC-663D-F77B16E17143}"/>
              </a:ext>
            </a:extLst>
          </p:cNvPr>
          <p:cNvSpPr txBox="1">
            <a:spLocks/>
          </p:cNvSpPr>
          <p:nvPr/>
        </p:nvSpPr>
        <p:spPr>
          <a:xfrm>
            <a:off x="2009809" y="12983510"/>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spTree>
    <p:extLst>
      <p:ext uri="{BB962C8B-B14F-4D97-AF65-F5344CB8AC3E}">
        <p14:creationId xmlns:p14="http://schemas.microsoft.com/office/powerpoint/2010/main" val="378547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C3C626B-8B4E-2815-912C-34BBDAB8F0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09460" y="5936914"/>
            <a:ext cx="5099546" cy="1811422"/>
          </a:xfrm>
          <a:prstGeom prst="rect">
            <a:avLst/>
          </a:prstGeom>
        </p:spPr>
      </p:pic>
    </p:spTree>
    <p:extLst>
      <p:ext uri="{BB962C8B-B14F-4D97-AF65-F5344CB8AC3E}">
        <p14:creationId xmlns:p14="http://schemas.microsoft.com/office/powerpoint/2010/main" val="407189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0F8FC6B-8A25-F3F7-E515-ACF37B05239F}"/>
              </a:ext>
            </a:extLst>
          </p:cNvPr>
          <p:cNvGraphicFramePr/>
          <p:nvPr>
            <p:extLst>
              <p:ext uri="{D42A27DB-BD31-4B8C-83A1-F6EECF244321}">
                <p14:modId xmlns:p14="http://schemas.microsoft.com/office/powerpoint/2010/main" val="2246587188"/>
              </p:ext>
            </p:extLst>
          </p:nvPr>
        </p:nvGraphicFramePr>
        <p:xfrm>
          <a:off x="1317783" y="3297329"/>
          <a:ext cx="6248121" cy="416541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FD0BE096-A4C4-1F70-CC56-0B94D589F94B}"/>
              </a:ext>
            </a:extLst>
          </p:cNvPr>
          <p:cNvSpPr>
            <a:spLocks noGrp="1"/>
          </p:cNvSpPr>
          <p:nvPr>
            <p:ph type="sldNum" sz="quarter" idx="12"/>
          </p:nvPr>
        </p:nvSpPr>
        <p:spPr/>
        <p:txBody>
          <a:bodyPr/>
          <a:lstStyle/>
          <a:p>
            <a:fld id="{BD5B6BAD-5F5D-3E4C-BAD0-B011452885A9}" type="slidenum">
              <a:rPr lang="en-US" smtClean="0"/>
              <a:pPr/>
              <a:t>2</a:t>
            </a:fld>
            <a:endParaRPr lang="en-US" dirty="0"/>
          </a:p>
        </p:txBody>
      </p:sp>
      <p:sp>
        <p:nvSpPr>
          <p:cNvPr id="4" name="TextBox 3">
            <a:extLst>
              <a:ext uri="{FF2B5EF4-FFF2-40B4-BE49-F238E27FC236}">
                <a16:creationId xmlns:a16="http://schemas.microsoft.com/office/drawing/2014/main" id="{6B94B668-33BC-8584-F7F7-B7E19B839980}"/>
              </a:ext>
            </a:extLst>
          </p:cNvPr>
          <p:cNvSpPr txBox="1"/>
          <p:nvPr/>
        </p:nvSpPr>
        <p:spPr>
          <a:xfrm>
            <a:off x="8961107" y="8509403"/>
            <a:ext cx="5987143" cy="1600438"/>
          </a:xfrm>
          <a:prstGeom prst="rect">
            <a:avLst/>
          </a:prstGeom>
          <a:noFill/>
        </p:spPr>
        <p:txBody>
          <a:bodyPr wrap="square" rtlCol="0">
            <a:spAutoFit/>
          </a:bodyPr>
          <a:lstStyle/>
          <a:p>
            <a:pPr algn="ctr"/>
            <a:r>
              <a:rPr lang="en-US" sz="9800" b="1" dirty="0">
                <a:solidFill>
                  <a:schemeClr val="accent2"/>
                </a:solidFill>
                <a:ea typeface="Source Sans Pro" panose="020B0503030403020204" pitchFamily="34" charset="0"/>
              </a:rPr>
              <a:t>25-30</a:t>
            </a:r>
            <a:r>
              <a:rPr lang="en-US" sz="9800" b="1" baseline="30000" dirty="0">
                <a:solidFill>
                  <a:schemeClr val="accent2"/>
                </a:solidFill>
                <a:ea typeface="Source Sans Pro" panose="020B0503030403020204" pitchFamily="34" charset="0"/>
              </a:rPr>
              <a:t>%</a:t>
            </a:r>
          </a:p>
        </p:txBody>
      </p:sp>
      <p:sp>
        <p:nvSpPr>
          <p:cNvPr id="7" name="TextBox 6">
            <a:extLst>
              <a:ext uri="{FF2B5EF4-FFF2-40B4-BE49-F238E27FC236}">
                <a16:creationId xmlns:a16="http://schemas.microsoft.com/office/drawing/2014/main" id="{7B9E1B9A-3C51-6A98-E591-40410C420F46}"/>
              </a:ext>
            </a:extLst>
          </p:cNvPr>
          <p:cNvSpPr txBox="1"/>
          <p:nvPr/>
        </p:nvSpPr>
        <p:spPr>
          <a:xfrm>
            <a:off x="1490244" y="1034650"/>
            <a:ext cx="10214076" cy="1195199"/>
          </a:xfrm>
          <a:prstGeom prst="rect">
            <a:avLst/>
          </a:prstGeom>
          <a:noFill/>
        </p:spPr>
        <p:txBody>
          <a:bodyPr wrap="square" rtlCol="0">
            <a:spAutoFit/>
          </a:bodyPr>
          <a:lstStyle/>
          <a:p>
            <a:pPr>
              <a:lnSpc>
                <a:spcPts val="8600"/>
              </a:lnSpc>
            </a:pPr>
            <a:r>
              <a:rPr lang="en-US" sz="7800" b="1" spc="-150" dirty="0">
                <a:solidFill>
                  <a:srgbClr val="221E20"/>
                </a:solidFill>
              </a:rPr>
              <a:t>Benefits of sampling</a:t>
            </a:r>
            <a:endParaRPr lang="en-US" sz="7800" b="1" spc="-150" dirty="0">
              <a:solidFill>
                <a:schemeClr val="bg1"/>
              </a:solidFill>
            </a:endParaRPr>
          </a:p>
        </p:txBody>
      </p:sp>
      <p:sp>
        <p:nvSpPr>
          <p:cNvPr id="8" name="Footer Placeholder 4">
            <a:extLst>
              <a:ext uri="{FF2B5EF4-FFF2-40B4-BE49-F238E27FC236}">
                <a16:creationId xmlns:a16="http://schemas.microsoft.com/office/drawing/2014/main" id="{DEB02D6B-7FA0-A890-CF73-64B5DC0C1BE5}"/>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12" name="TextBox 11">
            <a:extLst>
              <a:ext uri="{FF2B5EF4-FFF2-40B4-BE49-F238E27FC236}">
                <a16:creationId xmlns:a16="http://schemas.microsoft.com/office/drawing/2014/main" id="{D43164D8-A51D-D384-2722-BC48FDF79BF6}"/>
              </a:ext>
            </a:extLst>
          </p:cNvPr>
          <p:cNvSpPr txBox="1"/>
          <p:nvPr/>
        </p:nvSpPr>
        <p:spPr>
          <a:xfrm>
            <a:off x="8961107" y="9774505"/>
            <a:ext cx="5987143" cy="769441"/>
          </a:xfrm>
          <a:prstGeom prst="rect">
            <a:avLst/>
          </a:prstGeom>
          <a:noFill/>
        </p:spPr>
        <p:txBody>
          <a:bodyPr wrap="square" rtlCol="0">
            <a:spAutoFit/>
          </a:bodyPr>
          <a:lstStyle/>
          <a:p>
            <a:pPr algn="ctr"/>
            <a:r>
              <a:rPr lang="en-US" sz="4400" b="1" dirty="0">
                <a:ea typeface="Source Sans Pro" panose="020B0503030403020204" pitchFamily="34" charset="0"/>
              </a:rPr>
              <a:t>conversion rate.</a:t>
            </a:r>
            <a:r>
              <a:rPr lang="en-US" sz="4400" b="0" i="0" baseline="30000" dirty="0">
                <a:solidFill>
                  <a:srgbClr val="202124"/>
                </a:solidFill>
                <a:effectLst/>
                <a:latin typeface="Google Sans"/>
              </a:rPr>
              <a:t>†</a:t>
            </a:r>
            <a:endParaRPr lang="en-US" sz="4400" b="1" baseline="30000" dirty="0">
              <a:ea typeface="Source Sans Pro" panose="020B0503030403020204" pitchFamily="34" charset="0"/>
            </a:endParaRPr>
          </a:p>
        </p:txBody>
      </p:sp>
      <p:sp>
        <p:nvSpPr>
          <p:cNvPr id="13" name="TextBox 12">
            <a:extLst>
              <a:ext uri="{FF2B5EF4-FFF2-40B4-BE49-F238E27FC236}">
                <a16:creationId xmlns:a16="http://schemas.microsoft.com/office/drawing/2014/main" id="{D8662FCD-D80C-29FD-F82B-C688A572050D}"/>
              </a:ext>
            </a:extLst>
          </p:cNvPr>
          <p:cNvSpPr txBox="1"/>
          <p:nvPr/>
        </p:nvSpPr>
        <p:spPr>
          <a:xfrm>
            <a:off x="9815636" y="8109566"/>
            <a:ext cx="4278085" cy="615553"/>
          </a:xfrm>
          <a:prstGeom prst="rect">
            <a:avLst/>
          </a:prstGeom>
          <a:noFill/>
        </p:spPr>
        <p:txBody>
          <a:bodyPr wrap="square" rtlCol="0">
            <a:spAutoFit/>
          </a:bodyPr>
          <a:lstStyle/>
          <a:p>
            <a:pPr algn="ctr"/>
            <a:r>
              <a:rPr lang="en-US" sz="3400" b="1" dirty="0"/>
              <a:t>Sampling has a</a:t>
            </a:r>
          </a:p>
        </p:txBody>
      </p:sp>
      <p:sp>
        <p:nvSpPr>
          <p:cNvPr id="19" name="Footer Placeholder 4">
            <a:extLst>
              <a:ext uri="{FF2B5EF4-FFF2-40B4-BE49-F238E27FC236}">
                <a16:creationId xmlns:a16="http://schemas.microsoft.com/office/drawing/2014/main" id="{64B8E392-6E06-BD15-0CE9-B5A6694E84AB}"/>
              </a:ext>
            </a:extLst>
          </p:cNvPr>
          <p:cNvSpPr txBox="1">
            <a:spLocks/>
          </p:cNvSpPr>
          <p:nvPr/>
        </p:nvSpPr>
        <p:spPr>
          <a:xfrm>
            <a:off x="2075122" y="12983510"/>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sp>
        <p:nvSpPr>
          <p:cNvPr id="25" name="Arrow: Right 24">
            <a:extLst>
              <a:ext uri="{FF2B5EF4-FFF2-40B4-BE49-F238E27FC236}">
                <a16:creationId xmlns:a16="http://schemas.microsoft.com/office/drawing/2014/main" id="{95C960AF-24FA-323A-89DC-BFFF7AF99FE9}"/>
              </a:ext>
            </a:extLst>
          </p:cNvPr>
          <p:cNvSpPr/>
          <p:nvPr/>
        </p:nvSpPr>
        <p:spPr>
          <a:xfrm>
            <a:off x="11734096" y="5831617"/>
            <a:ext cx="802435" cy="450473"/>
          </a:xfrm>
          <a:prstGeom prs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 up of a package&#10;&#10;Description automatically generated">
            <a:extLst>
              <a:ext uri="{FF2B5EF4-FFF2-40B4-BE49-F238E27FC236}">
                <a16:creationId xmlns:a16="http://schemas.microsoft.com/office/drawing/2014/main" id="{22716911-983D-D174-7C9F-10F83BCAF9EE}"/>
              </a:ext>
            </a:extLst>
          </p:cNvPr>
          <p:cNvPicPr>
            <a:picLocks noChangeAspect="1"/>
          </p:cNvPicPr>
          <p:nvPr/>
        </p:nvPicPr>
        <p:blipFill rotWithShape="1">
          <a:blip r:embed="rId4">
            <a:extLst>
              <a:ext uri="{28A0092B-C50C-407E-A947-70E740481C1C}">
                <a14:useLocalDpi xmlns:a14="http://schemas.microsoft.com/office/drawing/2010/main" val="0"/>
              </a:ext>
            </a:extLst>
          </a:blip>
          <a:srcRect l="15337" t="11004" r="15990" b="15551"/>
          <a:stretch/>
        </p:blipFill>
        <p:spPr>
          <a:xfrm>
            <a:off x="9300025" y="4689728"/>
            <a:ext cx="2268561" cy="2413171"/>
          </a:xfrm>
          <a:prstGeom prst="rect">
            <a:avLst/>
          </a:prstGeom>
        </p:spPr>
      </p:pic>
      <p:pic>
        <p:nvPicPr>
          <p:cNvPr id="27" name="Picture 26" descr="A bottle of serum with a dropper&#10;&#10;Description automatically generated">
            <a:extLst>
              <a:ext uri="{FF2B5EF4-FFF2-40B4-BE49-F238E27FC236}">
                <a16:creationId xmlns:a16="http://schemas.microsoft.com/office/drawing/2014/main" id="{C79BEE25-1A0F-41E5-F457-C72CA146B399}"/>
              </a:ext>
            </a:extLst>
          </p:cNvPr>
          <p:cNvPicPr>
            <a:picLocks noChangeAspect="1"/>
          </p:cNvPicPr>
          <p:nvPr/>
        </p:nvPicPr>
        <p:blipFill rotWithShape="1">
          <a:blip r:embed="rId5">
            <a:extLst>
              <a:ext uri="{28A0092B-C50C-407E-A947-70E740481C1C}">
                <a14:useLocalDpi xmlns:a14="http://schemas.microsoft.com/office/drawing/2010/main" val="0"/>
              </a:ext>
            </a:extLst>
          </a:blip>
          <a:srcRect l="8131" t="10034" r="12011" b="11107"/>
          <a:stretch/>
        </p:blipFill>
        <p:spPr>
          <a:xfrm>
            <a:off x="12223770" y="4020002"/>
            <a:ext cx="2926242" cy="3856850"/>
          </a:xfrm>
          <a:prstGeom prst="rect">
            <a:avLst/>
          </a:prstGeom>
        </p:spPr>
      </p:pic>
      <p:graphicFrame>
        <p:nvGraphicFramePr>
          <p:cNvPr id="28" name="Chart 27">
            <a:extLst>
              <a:ext uri="{FF2B5EF4-FFF2-40B4-BE49-F238E27FC236}">
                <a16:creationId xmlns:a16="http://schemas.microsoft.com/office/drawing/2014/main" id="{883ECC44-A035-E4E9-A648-B7C2FADC781C}"/>
              </a:ext>
            </a:extLst>
          </p:cNvPr>
          <p:cNvGraphicFramePr/>
          <p:nvPr>
            <p:extLst>
              <p:ext uri="{D42A27DB-BD31-4B8C-83A1-F6EECF244321}">
                <p14:modId xmlns:p14="http://schemas.microsoft.com/office/powerpoint/2010/main" val="3244780285"/>
              </p:ext>
            </p:extLst>
          </p:nvPr>
        </p:nvGraphicFramePr>
        <p:xfrm>
          <a:off x="1408723" y="3209409"/>
          <a:ext cx="6248121" cy="4165414"/>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726B3DF2-01FC-2AB5-347A-E9FA2117C4E8}"/>
              </a:ext>
            </a:extLst>
          </p:cNvPr>
          <p:cNvSpPr txBox="1"/>
          <p:nvPr/>
        </p:nvSpPr>
        <p:spPr>
          <a:xfrm>
            <a:off x="1458050" y="8046029"/>
            <a:ext cx="6149465" cy="603627"/>
          </a:xfrm>
          <a:prstGeom prst="rect">
            <a:avLst/>
          </a:prstGeom>
          <a:noFill/>
        </p:spPr>
        <p:txBody>
          <a:bodyPr wrap="square" rtlCol="0">
            <a:spAutoFit/>
          </a:bodyPr>
          <a:lstStyle/>
          <a:p>
            <a:pPr algn="ctr">
              <a:lnSpc>
                <a:spcPct val="105000"/>
              </a:lnSpc>
            </a:pPr>
            <a:r>
              <a:rPr lang="en-US" sz="3400" b="1" i="0" dirty="0">
                <a:effectLst/>
              </a:rPr>
              <a:t>of people say </a:t>
            </a:r>
            <a:r>
              <a:rPr lang="en-US" sz="3400" b="1" dirty="0"/>
              <a:t>sampling</a:t>
            </a:r>
            <a:endParaRPr lang="en-US" sz="3400" b="1" dirty="0">
              <a:ea typeface="Source Sans Pro" panose="020B0503030403020204" pitchFamily="34" charset="0"/>
            </a:endParaRPr>
          </a:p>
        </p:txBody>
      </p:sp>
      <p:sp>
        <p:nvSpPr>
          <p:cNvPr id="30" name="TextBox 29">
            <a:extLst>
              <a:ext uri="{FF2B5EF4-FFF2-40B4-BE49-F238E27FC236}">
                <a16:creationId xmlns:a16="http://schemas.microsoft.com/office/drawing/2014/main" id="{E90D2677-70FD-4781-18BF-E0437877005E}"/>
              </a:ext>
            </a:extLst>
          </p:cNvPr>
          <p:cNvSpPr txBox="1"/>
          <p:nvPr/>
        </p:nvSpPr>
        <p:spPr>
          <a:xfrm>
            <a:off x="2112161" y="11448628"/>
            <a:ext cx="7666194" cy="877163"/>
          </a:xfrm>
          <a:prstGeom prst="rect">
            <a:avLst/>
          </a:prstGeom>
          <a:noFill/>
        </p:spPr>
        <p:txBody>
          <a:bodyPr wrap="square" rtlCol="0">
            <a:spAutoFit/>
          </a:bodyPr>
          <a:lstStyle/>
          <a:p>
            <a:pPr>
              <a:spcAft>
                <a:spcPts val="200"/>
              </a:spcAft>
            </a:pPr>
            <a:r>
              <a:rPr lang="en-US" sz="1300" baseline="30000" dirty="0"/>
              <a:t>*</a:t>
            </a:r>
            <a:r>
              <a:rPr lang="en-US" sz="1300" dirty="0">
                <a:effectLst/>
              </a:rPr>
              <a:t>“New Report: Consumers Want Free Samples, Wherever and Whenever They Can Get Them.” </a:t>
            </a:r>
            <a:r>
              <a:rPr lang="en-US" sz="1300" i="1" dirty="0">
                <a:effectLst/>
              </a:rPr>
              <a:t>Advantage Solutions</a:t>
            </a:r>
            <a:r>
              <a:rPr lang="en-US" sz="1300" dirty="0">
                <a:effectLst/>
              </a:rPr>
              <a:t>, 14 Feb. 2022</a:t>
            </a:r>
            <a:endParaRPr lang="en-US" sz="1300" dirty="0"/>
          </a:p>
          <a:p>
            <a:pPr>
              <a:spcAft>
                <a:spcPts val="200"/>
              </a:spcAft>
            </a:pPr>
            <a:r>
              <a:rPr lang="en-US" sz="1300" b="0" i="0" baseline="30000" dirty="0">
                <a:solidFill>
                  <a:srgbClr val="202124"/>
                </a:solidFill>
                <a:effectLst/>
              </a:rPr>
              <a:t>†</a:t>
            </a:r>
            <a:r>
              <a:rPr lang="en-US" sz="1300" kern="100" dirty="0">
                <a:effectLst/>
                <a:ea typeface="Calibri" panose="020F0502020204030204" pitchFamily="34" charset="0"/>
                <a:cs typeface="Times New Roman" panose="02020603050405020304" pitchFamily="18" charset="0"/>
              </a:rPr>
              <a:t>“The Psychology of Free: Does Giving Free Samples Increase Sales?” </a:t>
            </a:r>
            <a:r>
              <a:rPr lang="en-US" sz="1300" i="1" kern="100" dirty="0">
                <a:effectLst/>
                <a:ea typeface="Calibri" panose="020F0502020204030204" pitchFamily="34" charset="0"/>
                <a:cs typeface="Times New Roman" panose="02020603050405020304" pitchFamily="18" charset="0"/>
              </a:rPr>
              <a:t>Lightspeed, </a:t>
            </a:r>
            <a:r>
              <a:rPr lang="en-US" sz="1300" kern="100" dirty="0">
                <a:effectLst/>
                <a:ea typeface="Calibri" panose="020F0502020204030204" pitchFamily="34" charset="0"/>
                <a:cs typeface="Times New Roman" panose="02020603050405020304" pitchFamily="18" charset="0"/>
              </a:rPr>
              <a:t>1 June 2023 </a:t>
            </a:r>
          </a:p>
          <a:p>
            <a:pPr>
              <a:spcAft>
                <a:spcPts val="200"/>
              </a:spcAft>
            </a:pPr>
            <a:endParaRPr lang="en-US" sz="1300" baseline="-25000" dirty="0"/>
          </a:p>
        </p:txBody>
      </p:sp>
      <p:sp>
        <p:nvSpPr>
          <p:cNvPr id="31" name="TextBox 30">
            <a:extLst>
              <a:ext uri="{FF2B5EF4-FFF2-40B4-BE49-F238E27FC236}">
                <a16:creationId xmlns:a16="http://schemas.microsoft.com/office/drawing/2014/main" id="{1D24557C-4E1C-3472-0BA7-9DD104E294F4}"/>
              </a:ext>
            </a:extLst>
          </p:cNvPr>
          <p:cNvSpPr txBox="1"/>
          <p:nvPr/>
        </p:nvSpPr>
        <p:spPr>
          <a:xfrm>
            <a:off x="1752613" y="9323441"/>
            <a:ext cx="5793639" cy="1446550"/>
          </a:xfrm>
          <a:prstGeom prst="rect">
            <a:avLst/>
          </a:prstGeom>
          <a:noFill/>
        </p:spPr>
        <p:txBody>
          <a:bodyPr wrap="square" rtlCol="0">
            <a:spAutoFit/>
          </a:bodyPr>
          <a:lstStyle/>
          <a:p>
            <a:pPr algn="ctr"/>
            <a:r>
              <a:rPr lang="en-US" sz="4400" b="1" dirty="0"/>
              <a:t>than other marketing tactics.* </a:t>
            </a:r>
            <a:endParaRPr lang="en-US" sz="4400" dirty="0"/>
          </a:p>
        </p:txBody>
      </p:sp>
      <p:sp>
        <p:nvSpPr>
          <p:cNvPr id="32" name="TextBox 31">
            <a:extLst>
              <a:ext uri="{FF2B5EF4-FFF2-40B4-BE49-F238E27FC236}">
                <a16:creationId xmlns:a16="http://schemas.microsoft.com/office/drawing/2014/main" id="{C8B220D4-C90C-A38D-71A4-EE8590527A1A}"/>
              </a:ext>
            </a:extLst>
          </p:cNvPr>
          <p:cNvSpPr txBox="1"/>
          <p:nvPr/>
        </p:nvSpPr>
        <p:spPr>
          <a:xfrm>
            <a:off x="1681093" y="8513350"/>
            <a:ext cx="5926422" cy="938719"/>
          </a:xfrm>
          <a:prstGeom prst="rect">
            <a:avLst/>
          </a:prstGeom>
          <a:noFill/>
        </p:spPr>
        <p:txBody>
          <a:bodyPr wrap="square" rtlCol="0">
            <a:spAutoFit/>
          </a:bodyPr>
          <a:lstStyle/>
          <a:p>
            <a:pPr algn="ctr"/>
            <a:r>
              <a:rPr lang="en-US" sz="5500" b="1" dirty="0">
                <a:solidFill>
                  <a:schemeClr val="accent2"/>
                </a:solidFill>
              </a:rPr>
              <a:t>i</a:t>
            </a:r>
            <a:r>
              <a:rPr lang="en-US" sz="5500" b="1" i="0" dirty="0">
                <a:solidFill>
                  <a:schemeClr val="accent2"/>
                </a:solidFill>
                <a:effectLst/>
              </a:rPr>
              <a:t>s more effective</a:t>
            </a:r>
            <a:endParaRPr lang="en-US" sz="5500" dirty="0">
              <a:solidFill>
                <a:schemeClr val="accent2"/>
              </a:solidFill>
            </a:endParaRPr>
          </a:p>
        </p:txBody>
      </p:sp>
      <p:pic>
        <p:nvPicPr>
          <p:cNvPr id="10" name="Picture 9">
            <a:extLst>
              <a:ext uri="{FF2B5EF4-FFF2-40B4-BE49-F238E27FC236}">
                <a16:creationId xmlns:a16="http://schemas.microsoft.com/office/drawing/2014/main" id="{1F64D7D4-3A08-AB48-E878-0DD3684F6D50}"/>
              </a:ext>
            </a:extLst>
          </p:cNvPr>
          <p:cNvPicPr>
            <a:picLocks noChangeAspect="1"/>
          </p:cNvPicPr>
          <p:nvPr/>
        </p:nvPicPr>
        <p:blipFill>
          <a:blip r:embed="rId7"/>
          <a:stretch>
            <a:fillRect/>
          </a:stretch>
        </p:blipFill>
        <p:spPr>
          <a:xfrm rot="20951410">
            <a:off x="-86054" y="4272399"/>
            <a:ext cx="3890146" cy="3890146"/>
          </a:xfrm>
          <a:prstGeom prst="rect">
            <a:avLst/>
          </a:prstGeom>
          <a:effectLst>
            <a:outerShdw blurRad="177050" dist="57336" dir="2700000" algn="tl" rotWithShape="0">
              <a:prstClr val="black">
                <a:alpha val="32251"/>
              </a:prstClr>
            </a:outerShdw>
          </a:effectLst>
        </p:spPr>
      </p:pic>
      <p:sp>
        <p:nvSpPr>
          <p:cNvPr id="33" name="TextBox 32">
            <a:extLst>
              <a:ext uri="{FF2B5EF4-FFF2-40B4-BE49-F238E27FC236}">
                <a16:creationId xmlns:a16="http://schemas.microsoft.com/office/drawing/2014/main" id="{C79586F6-5A24-1337-24C8-C88973D55803}"/>
              </a:ext>
            </a:extLst>
          </p:cNvPr>
          <p:cNvSpPr txBox="1"/>
          <p:nvPr/>
        </p:nvSpPr>
        <p:spPr>
          <a:xfrm>
            <a:off x="3386054" y="4671882"/>
            <a:ext cx="2375114" cy="1615827"/>
          </a:xfrm>
          <a:prstGeom prst="rect">
            <a:avLst/>
          </a:prstGeom>
          <a:noFill/>
        </p:spPr>
        <p:txBody>
          <a:bodyPr wrap="square" rtlCol="0">
            <a:spAutoFit/>
          </a:bodyPr>
          <a:lstStyle/>
          <a:p>
            <a:pPr algn="ctr"/>
            <a:r>
              <a:rPr lang="en-US" sz="9900" b="1" spc="-300" baseline="30000" dirty="0">
                <a:solidFill>
                  <a:schemeClr val="accent2"/>
                </a:solidFill>
                <a:ea typeface="Source Sans Pro" panose="020B0503030403020204" pitchFamily="34" charset="0"/>
              </a:rPr>
              <a:t>81%</a:t>
            </a:r>
            <a:endParaRPr lang="en-US" sz="9900" b="1" spc="-300" dirty="0">
              <a:solidFill>
                <a:schemeClr val="accent2"/>
              </a:solidFill>
              <a:ea typeface="Source Sans Pro" panose="020B0503030403020204" pitchFamily="34" charset="0"/>
            </a:endParaRPr>
          </a:p>
        </p:txBody>
      </p:sp>
      <p:pic>
        <p:nvPicPr>
          <p:cNvPr id="5" name="Picture 4">
            <a:extLst>
              <a:ext uri="{FF2B5EF4-FFF2-40B4-BE49-F238E27FC236}">
                <a16:creationId xmlns:a16="http://schemas.microsoft.com/office/drawing/2014/main" id="{932EC28F-5CCD-3048-5AE4-843FA4DE7557}"/>
              </a:ext>
            </a:extLst>
          </p:cNvPr>
          <p:cNvPicPr>
            <a:picLocks noChangeAspect="1"/>
          </p:cNvPicPr>
          <p:nvPr/>
        </p:nvPicPr>
        <p:blipFill>
          <a:blip r:embed="rId8"/>
          <a:stretch>
            <a:fillRect/>
          </a:stretch>
        </p:blipFill>
        <p:spPr>
          <a:xfrm>
            <a:off x="-48442" y="12561645"/>
            <a:ext cx="24426091" cy="1154356"/>
          </a:xfrm>
          <a:prstGeom prst="rect">
            <a:avLst/>
          </a:prstGeom>
        </p:spPr>
      </p:pic>
      <p:pic>
        <p:nvPicPr>
          <p:cNvPr id="9" name="Graphic 8">
            <a:extLst>
              <a:ext uri="{FF2B5EF4-FFF2-40B4-BE49-F238E27FC236}">
                <a16:creationId xmlns:a16="http://schemas.microsoft.com/office/drawing/2014/main" id="{289BAADE-BFE0-B95B-AD48-507B58B75885}"/>
              </a:ext>
            </a:extLst>
          </p:cNvPr>
          <p:cNvPicPr preferRelativeResize="0">
            <a:picLocks/>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p:blipFill>
        <p:spPr>
          <a:xfrm>
            <a:off x="12026940" y="6309360"/>
            <a:ext cx="3724275" cy="3381375"/>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pic>
        <p:nvPicPr>
          <p:cNvPr id="11" name="Graphic 10">
            <a:extLst>
              <a:ext uri="{FF2B5EF4-FFF2-40B4-BE49-F238E27FC236}">
                <a16:creationId xmlns:a16="http://schemas.microsoft.com/office/drawing/2014/main" id="{7854E42E-843D-1634-09E1-7AEAFF0D16DA}"/>
              </a:ext>
            </a:extLst>
          </p:cNvPr>
          <p:cNvPicPr preferRelativeResize="0">
            <a:picLocks/>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r="5934" b="67629"/>
          <a:stretch/>
        </p:blipFill>
        <p:spPr>
          <a:xfrm rot="17100000">
            <a:off x="12298036" y="6492240"/>
            <a:ext cx="17190720" cy="2655658"/>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sp>
        <p:nvSpPr>
          <p:cNvPr id="14" name="TextBox 13">
            <a:extLst>
              <a:ext uri="{FF2B5EF4-FFF2-40B4-BE49-F238E27FC236}">
                <a16:creationId xmlns:a16="http://schemas.microsoft.com/office/drawing/2014/main" id="{8474D1F7-0529-FE63-A80A-43A376BCCEFE}"/>
              </a:ext>
            </a:extLst>
          </p:cNvPr>
          <p:cNvSpPr txBox="1"/>
          <p:nvPr/>
        </p:nvSpPr>
        <p:spPr>
          <a:xfrm>
            <a:off x="16363105" y="8730114"/>
            <a:ext cx="5987143" cy="938719"/>
          </a:xfrm>
          <a:prstGeom prst="rect">
            <a:avLst/>
          </a:prstGeom>
          <a:noFill/>
        </p:spPr>
        <p:txBody>
          <a:bodyPr wrap="square" rtlCol="0">
            <a:spAutoFit/>
          </a:bodyPr>
          <a:lstStyle/>
          <a:p>
            <a:pPr algn="ctr"/>
            <a:r>
              <a:rPr lang="en-US" sz="5500" b="1" dirty="0">
                <a:solidFill>
                  <a:schemeClr val="accent2"/>
                </a:solidFill>
                <a:ea typeface="Source Sans Pro" panose="020B0503030403020204" pitchFamily="34" charset="0"/>
              </a:rPr>
              <a:t>build loyalty</a:t>
            </a:r>
            <a:endParaRPr lang="en-US" sz="5500" b="1" baseline="30000" dirty="0">
              <a:solidFill>
                <a:schemeClr val="accent2"/>
              </a:solidFill>
              <a:ea typeface="Source Sans Pro" panose="020B0503030403020204" pitchFamily="34" charset="0"/>
            </a:endParaRPr>
          </a:p>
        </p:txBody>
      </p:sp>
      <p:sp>
        <p:nvSpPr>
          <p:cNvPr id="15" name="TextBox 14">
            <a:extLst>
              <a:ext uri="{FF2B5EF4-FFF2-40B4-BE49-F238E27FC236}">
                <a16:creationId xmlns:a16="http://schemas.microsoft.com/office/drawing/2014/main" id="{59B35FA3-2D55-E317-8E9B-4FFAFD089B47}"/>
              </a:ext>
            </a:extLst>
          </p:cNvPr>
          <p:cNvSpPr txBox="1"/>
          <p:nvPr/>
        </p:nvSpPr>
        <p:spPr>
          <a:xfrm>
            <a:off x="16363105" y="8196715"/>
            <a:ext cx="5987143"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Arial" panose="020B0604020202020204"/>
                <a:ea typeface="+mn-ea"/>
                <a:cs typeface="+mn-cs"/>
              </a:rPr>
              <a:t>Sampling helps</a:t>
            </a:r>
          </a:p>
        </p:txBody>
      </p:sp>
      <p:sp>
        <p:nvSpPr>
          <p:cNvPr id="17" name="TextBox 16">
            <a:extLst>
              <a:ext uri="{FF2B5EF4-FFF2-40B4-BE49-F238E27FC236}">
                <a16:creationId xmlns:a16="http://schemas.microsoft.com/office/drawing/2014/main" id="{2A7B64CF-2C1E-0C36-B1A0-29E0C2144CD0}"/>
              </a:ext>
            </a:extLst>
          </p:cNvPr>
          <p:cNvSpPr txBox="1"/>
          <p:nvPr/>
        </p:nvSpPr>
        <p:spPr>
          <a:xfrm>
            <a:off x="16363105" y="9482242"/>
            <a:ext cx="5987143" cy="769441"/>
          </a:xfrm>
          <a:prstGeom prst="rect">
            <a:avLst/>
          </a:prstGeom>
          <a:noFill/>
        </p:spPr>
        <p:txBody>
          <a:bodyPr wrap="square" rtlCol="0">
            <a:spAutoFit/>
          </a:bodyPr>
          <a:lstStyle/>
          <a:p>
            <a:pPr algn="ctr"/>
            <a:r>
              <a:rPr lang="en-US" sz="4400" b="1" dirty="0">
                <a:ea typeface="Source Sans Pro" panose="020B0503030403020204" pitchFamily="34" charset="0"/>
              </a:rPr>
              <a:t>to your business.</a:t>
            </a:r>
            <a:r>
              <a:rPr lang="en-US" sz="1800" b="0" i="0" u="none" strike="noStrike" baseline="0" dirty="0">
                <a:solidFill>
                  <a:srgbClr val="2C2C2C"/>
                </a:solidFill>
                <a:latin typeface="GTWalsheim-Medium"/>
              </a:rPr>
              <a:t> </a:t>
            </a:r>
            <a:endParaRPr lang="en-US" sz="4400" b="1" baseline="30000" dirty="0">
              <a:ea typeface="Source Sans Pro" panose="020B0503030403020204" pitchFamily="34" charset="0"/>
            </a:endParaRPr>
          </a:p>
        </p:txBody>
      </p:sp>
      <p:pic>
        <p:nvPicPr>
          <p:cNvPr id="24" name="Picture 23" descr="A couple of women looking at a phone&#10;&#10;Description automatically generated with low confidence">
            <a:extLst>
              <a:ext uri="{FF2B5EF4-FFF2-40B4-BE49-F238E27FC236}">
                <a16:creationId xmlns:a16="http://schemas.microsoft.com/office/drawing/2014/main" id="{EC00A252-92C5-EA10-2F25-3CECF239353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7051850" y="2908242"/>
            <a:ext cx="4742788" cy="4742788"/>
          </a:xfrm>
          <a:prstGeom prst="ellipse">
            <a:avLst/>
          </a:prstGeom>
        </p:spPr>
      </p:pic>
    </p:spTree>
    <p:extLst>
      <p:ext uri="{BB962C8B-B14F-4D97-AF65-F5344CB8AC3E}">
        <p14:creationId xmlns:p14="http://schemas.microsoft.com/office/powerpoint/2010/main" val="39409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3B955C9-EBA3-9170-7A75-8D3CD046B37D}"/>
              </a:ext>
            </a:extLst>
          </p:cNvPr>
          <p:cNvSpPr/>
          <p:nvPr/>
        </p:nvSpPr>
        <p:spPr>
          <a:xfrm flipH="1">
            <a:off x="0" y="-1"/>
            <a:ext cx="24377650" cy="47026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2A20496-EB43-5192-DACC-D3BC3C4954C4}"/>
              </a:ext>
            </a:extLst>
          </p:cNvPr>
          <p:cNvSpPr>
            <a:spLocks noGrp="1"/>
          </p:cNvSpPr>
          <p:nvPr>
            <p:ph type="sldNum" sz="quarter" idx="12"/>
          </p:nvPr>
        </p:nvSpPr>
        <p:spPr/>
        <p:txBody>
          <a:bodyPr/>
          <a:lstStyle/>
          <a:p>
            <a:fld id="{BD5B6BAD-5F5D-3E4C-BAD0-B011452885A9}" type="slidenum">
              <a:rPr lang="en-US" smtClean="0"/>
              <a:pPr/>
              <a:t>3</a:t>
            </a:fld>
            <a:endParaRPr lang="en-US" dirty="0"/>
          </a:p>
        </p:txBody>
      </p:sp>
      <p:sp>
        <p:nvSpPr>
          <p:cNvPr id="7" name="Text Placeholder 7">
            <a:extLst>
              <a:ext uri="{FF2B5EF4-FFF2-40B4-BE49-F238E27FC236}">
                <a16:creationId xmlns:a16="http://schemas.microsoft.com/office/drawing/2014/main" id="{FC378DAE-630D-24CA-9A98-27B4FE595D0A}"/>
              </a:ext>
            </a:extLst>
          </p:cNvPr>
          <p:cNvSpPr txBox="1">
            <a:spLocks/>
          </p:cNvSpPr>
          <p:nvPr/>
        </p:nvSpPr>
        <p:spPr>
          <a:xfrm>
            <a:off x="1298448" y="5887804"/>
            <a:ext cx="7091825" cy="2097957"/>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Aft>
                <a:spcPts val="1800"/>
              </a:spcAft>
              <a:buNone/>
              <a:defRPr/>
            </a:pPr>
            <a:r>
              <a:rPr lang="en-US" sz="5000" b="1" dirty="0">
                <a:solidFill>
                  <a:schemeClr val="tx2"/>
                </a:solidFill>
                <a:latin typeface="Arial" panose="020B0604020202020204" pitchFamily="34" charset="0"/>
                <a:cs typeface="Arial" panose="020B0604020202020204" pitchFamily="34" charset="0"/>
              </a:rPr>
              <a:t>Identify</a:t>
            </a:r>
            <a:br>
              <a:rPr lang="en-US" sz="4000" b="1" dirty="0">
                <a:solidFill>
                  <a:schemeClr val="tx2"/>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customer needs and offer samples that they’ll love. Be sure to share product benefits! </a:t>
            </a:r>
          </a:p>
        </p:txBody>
      </p:sp>
      <p:sp>
        <p:nvSpPr>
          <p:cNvPr id="21" name="TextBox 20">
            <a:extLst>
              <a:ext uri="{FF2B5EF4-FFF2-40B4-BE49-F238E27FC236}">
                <a16:creationId xmlns:a16="http://schemas.microsoft.com/office/drawing/2014/main" id="{2885101C-2E71-885A-5F8E-1E94160336B0}"/>
              </a:ext>
            </a:extLst>
          </p:cNvPr>
          <p:cNvSpPr txBox="1"/>
          <p:nvPr/>
        </p:nvSpPr>
        <p:spPr>
          <a:xfrm>
            <a:off x="1490244" y="1017359"/>
            <a:ext cx="18855156" cy="2298065"/>
          </a:xfrm>
          <a:prstGeom prst="rect">
            <a:avLst/>
          </a:prstGeom>
          <a:noFill/>
        </p:spPr>
        <p:txBody>
          <a:bodyPr wrap="square" rtlCol="0">
            <a:spAutoFit/>
          </a:bodyPr>
          <a:lstStyle/>
          <a:p>
            <a:pPr>
              <a:lnSpc>
                <a:spcPts val="8600"/>
              </a:lnSpc>
            </a:pPr>
            <a:r>
              <a:rPr lang="en-US" sz="7800" b="1" spc="-150" dirty="0">
                <a:solidFill>
                  <a:schemeClr val="accent1"/>
                </a:solidFill>
              </a:rPr>
              <a:t>Add sampling to your selling strategy in</a:t>
            </a:r>
            <a:br>
              <a:rPr lang="en-US" sz="7800" b="1" spc="-150" dirty="0">
                <a:solidFill>
                  <a:schemeClr val="accent1"/>
                </a:solidFill>
              </a:rPr>
            </a:br>
            <a:r>
              <a:rPr lang="en-US" sz="7800" b="1" spc="-150" dirty="0">
                <a:solidFill>
                  <a:schemeClr val="bg1"/>
                </a:solidFill>
              </a:rPr>
              <a:t>three easy steps!</a:t>
            </a:r>
          </a:p>
        </p:txBody>
      </p:sp>
      <p:sp>
        <p:nvSpPr>
          <p:cNvPr id="37" name="Text Placeholder 7">
            <a:extLst>
              <a:ext uri="{FF2B5EF4-FFF2-40B4-BE49-F238E27FC236}">
                <a16:creationId xmlns:a16="http://schemas.microsoft.com/office/drawing/2014/main" id="{936837A3-C28A-3C7C-6914-F8017774DB08}"/>
              </a:ext>
            </a:extLst>
          </p:cNvPr>
          <p:cNvSpPr txBox="1">
            <a:spLocks/>
          </p:cNvSpPr>
          <p:nvPr/>
        </p:nvSpPr>
        <p:spPr>
          <a:xfrm>
            <a:off x="15844364" y="5887804"/>
            <a:ext cx="6284116" cy="1851938"/>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Aft>
                <a:spcPts val="1200"/>
              </a:spcAft>
              <a:buNone/>
              <a:defRPr/>
            </a:pPr>
            <a:r>
              <a:rPr lang="en-US" sz="5000" b="1" dirty="0">
                <a:solidFill>
                  <a:schemeClr val="tx2"/>
                </a:solidFill>
                <a:latin typeface="Arial" panose="020B0604020202020204" pitchFamily="34" charset="0"/>
                <a:cs typeface="Arial" panose="020B0604020202020204" pitchFamily="34" charset="0"/>
              </a:rPr>
              <a:t>Help</a:t>
            </a:r>
            <a:br>
              <a:rPr lang="en-US" sz="4000" b="1" dirty="0">
                <a:solidFill>
                  <a:schemeClr val="tx2"/>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customer place an order that qualifies as VCS after using their free samples.</a:t>
            </a:r>
          </a:p>
          <a:p>
            <a:pPr marL="0" indent="0" algn="ctr">
              <a:spcAft>
                <a:spcPts val="1200"/>
              </a:spcAft>
              <a:buNone/>
              <a:defRPr/>
            </a:pPr>
            <a:endParaRPr lang="en-US" sz="4000" dirty="0">
              <a:latin typeface="Arial" panose="020B0604020202020204" pitchFamily="34" charset="0"/>
              <a:cs typeface="Arial" panose="020B0604020202020204" pitchFamily="34" charset="0"/>
            </a:endParaRPr>
          </a:p>
        </p:txBody>
      </p:sp>
      <p:sp>
        <p:nvSpPr>
          <p:cNvPr id="38" name="Text Placeholder 7">
            <a:extLst>
              <a:ext uri="{FF2B5EF4-FFF2-40B4-BE49-F238E27FC236}">
                <a16:creationId xmlns:a16="http://schemas.microsoft.com/office/drawing/2014/main" id="{BF7538C8-078E-2D7F-0E5E-ACDB97B29F5D}"/>
              </a:ext>
            </a:extLst>
          </p:cNvPr>
          <p:cNvSpPr txBox="1">
            <a:spLocks/>
          </p:cNvSpPr>
          <p:nvPr/>
        </p:nvSpPr>
        <p:spPr>
          <a:xfrm>
            <a:off x="9044002" y="5887804"/>
            <a:ext cx="6284115" cy="2439768"/>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Aft>
                <a:spcPts val="1800"/>
              </a:spcAft>
              <a:buNone/>
              <a:defRPr/>
            </a:pPr>
            <a:r>
              <a:rPr lang="en-US" sz="5000" b="1" dirty="0">
                <a:solidFill>
                  <a:schemeClr val="tx2"/>
                </a:solidFill>
                <a:latin typeface="Arial" panose="020B0604020202020204" pitchFamily="34" charset="0"/>
                <a:cs typeface="Arial" panose="020B0604020202020204" pitchFamily="34" charset="0"/>
              </a:rPr>
              <a:t>Follow up</a:t>
            </a:r>
            <a:br>
              <a:rPr lang="en-US" sz="4000" b="1" dirty="0">
                <a:solidFill>
                  <a:schemeClr val="tx2"/>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to learn about their experience and share your own product testimonial. </a:t>
            </a:r>
          </a:p>
        </p:txBody>
      </p:sp>
      <p:sp>
        <p:nvSpPr>
          <p:cNvPr id="39" name="Rounded Rectangle 38">
            <a:extLst>
              <a:ext uri="{FF2B5EF4-FFF2-40B4-BE49-F238E27FC236}">
                <a16:creationId xmlns:a16="http://schemas.microsoft.com/office/drawing/2014/main" id="{406C6CBB-EFD2-B325-B22F-43BF9200F84C}"/>
              </a:ext>
            </a:extLst>
          </p:cNvPr>
          <p:cNvSpPr/>
          <p:nvPr/>
        </p:nvSpPr>
        <p:spPr>
          <a:xfrm>
            <a:off x="6604453" y="10801397"/>
            <a:ext cx="11168743" cy="1460020"/>
          </a:xfrm>
          <a:prstGeom prst="roundRect">
            <a:avLst>
              <a:gd name="adj" fmla="val 0"/>
            </a:avLst>
          </a:prstGeom>
          <a:noFill/>
          <a:ln w="53975">
            <a:noFill/>
          </a:ln>
        </p:spPr>
        <p:style>
          <a:lnRef idx="2">
            <a:schemeClr val="accent1">
              <a:shade val="15000"/>
            </a:schemeClr>
          </a:lnRef>
          <a:fillRef idx="1">
            <a:schemeClr val="accent1"/>
          </a:fillRef>
          <a:effectRef idx="0">
            <a:schemeClr val="accent1"/>
          </a:effectRef>
          <a:fontRef idx="minor">
            <a:schemeClr val="lt1"/>
          </a:fontRef>
        </p:style>
        <p:txBody>
          <a:bodyPr tIns="274320" bIns="365760" rtlCol="0" anchor="ctr"/>
          <a:lstStyle/>
          <a:p>
            <a:pPr marL="514350" indent="-514350" algn="ctr">
              <a:buAutoNum type="arabicPeriod"/>
            </a:pPr>
            <a:r>
              <a:rPr lang="en-US" sz="3000" b="1" dirty="0">
                <a:solidFill>
                  <a:schemeClr val="tx1"/>
                </a:solidFill>
              </a:rPr>
              <a:t>Ask how they’d like you to contact them, </a:t>
            </a:r>
            <a:br>
              <a:rPr lang="en-US" sz="3000" b="1" dirty="0">
                <a:solidFill>
                  <a:schemeClr val="tx1"/>
                </a:solidFill>
              </a:rPr>
            </a:br>
            <a:r>
              <a:rPr lang="en-US" sz="3000" b="1" dirty="0">
                <a:solidFill>
                  <a:schemeClr val="tx1"/>
                </a:solidFill>
              </a:rPr>
              <a:t>so, they expect a text, email or call from you soon!</a:t>
            </a:r>
            <a:br>
              <a:rPr lang="en-US" sz="3000" b="1" dirty="0">
                <a:solidFill>
                  <a:schemeClr val="tx1"/>
                </a:solidFill>
              </a:rPr>
            </a:br>
            <a:endParaRPr lang="en-US" sz="3000" b="1" dirty="0">
              <a:solidFill>
                <a:schemeClr val="tx1"/>
              </a:solidFill>
            </a:endParaRPr>
          </a:p>
          <a:p>
            <a:pPr marL="514350" indent="-514350" algn="ctr">
              <a:buAutoNum type="arabicPeriod"/>
            </a:pPr>
            <a:r>
              <a:rPr lang="en-US" sz="3000" b="1" dirty="0">
                <a:solidFill>
                  <a:schemeClr val="tx1"/>
                </a:solidFill>
              </a:rPr>
              <a:t>Make this a unique experience with sample bags. </a:t>
            </a:r>
          </a:p>
        </p:txBody>
      </p:sp>
      <p:pic>
        <p:nvPicPr>
          <p:cNvPr id="51" name="Graphic 50">
            <a:extLst>
              <a:ext uri="{FF2B5EF4-FFF2-40B4-BE49-F238E27FC236}">
                <a16:creationId xmlns:a16="http://schemas.microsoft.com/office/drawing/2014/main" id="{D718868D-98B3-FC27-B817-83E98203084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335" t="20000" r="14469" b="22746"/>
          <a:stretch/>
        </p:blipFill>
        <p:spPr>
          <a:xfrm flipH="1">
            <a:off x="11294255" y="8233616"/>
            <a:ext cx="1706880" cy="1392204"/>
          </a:xfrm>
          <a:prstGeom prst="rect">
            <a:avLst/>
          </a:prstGeom>
        </p:spPr>
      </p:pic>
      <p:sp>
        <p:nvSpPr>
          <p:cNvPr id="9" name="TextBox 8">
            <a:extLst>
              <a:ext uri="{FF2B5EF4-FFF2-40B4-BE49-F238E27FC236}">
                <a16:creationId xmlns:a16="http://schemas.microsoft.com/office/drawing/2014/main" id="{7734F655-FADE-49FF-DE30-99A80A1B26D1}"/>
              </a:ext>
            </a:extLst>
          </p:cNvPr>
          <p:cNvSpPr txBox="1"/>
          <p:nvPr/>
        </p:nvSpPr>
        <p:spPr>
          <a:xfrm>
            <a:off x="-2481943" y="5094514"/>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743E3EEA-B4E5-8E12-5A7B-69A89182352F}"/>
              </a:ext>
            </a:extLst>
          </p:cNvPr>
          <p:cNvSpPr txBox="1"/>
          <p:nvPr/>
        </p:nvSpPr>
        <p:spPr>
          <a:xfrm>
            <a:off x="10021495" y="9698971"/>
            <a:ext cx="4376058" cy="769441"/>
          </a:xfrm>
          <a:prstGeom prst="rect">
            <a:avLst/>
          </a:prstGeom>
          <a:noFill/>
        </p:spPr>
        <p:txBody>
          <a:bodyPr wrap="square" rtlCol="0">
            <a:spAutoFit/>
          </a:bodyPr>
          <a:lstStyle/>
          <a:p>
            <a:pPr algn="ctr"/>
            <a:r>
              <a:rPr lang="en-US" sz="4400" b="1" dirty="0">
                <a:solidFill>
                  <a:schemeClr val="tx2"/>
                </a:solidFill>
              </a:rPr>
              <a:t>PRO TIPS:</a:t>
            </a:r>
          </a:p>
        </p:txBody>
      </p:sp>
      <p:sp>
        <p:nvSpPr>
          <p:cNvPr id="14" name="Triangle 13">
            <a:extLst>
              <a:ext uri="{FF2B5EF4-FFF2-40B4-BE49-F238E27FC236}">
                <a16:creationId xmlns:a16="http://schemas.microsoft.com/office/drawing/2014/main" id="{25C79259-077B-98BA-5991-04CD61F7B2DF}"/>
              </a:ext>
            </a:extLst>
          </p:cNvPr>
          <p:cNvSpPr/>
          <p:nvPr/>
        </p:nvSpPr>
        <p:spPr>
          <a:xfrm rot="16200000" flipH="1" flipV="1">
            <a:off x="14825396" y="8858625"/>
            <a:ext cx="106274" cy="2481943"/>
          </a:xfrm>
          <a:prstGeom prst="triangle">
            <a:avLst/>
          </a:prstGeom>
          <a:solidFill>
            <a:schemeClr val="bg1">
              <a:alpha val="494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D7B0AAFA-DF73-619F-3AD6-57B1B6311FF4}"/>
              </a:ext>
            </a:extLst>
          </p:cNvPr>
          <p:cNvSpPr/>
          <p:nvPr/>
        </p:nvSpPr>
        <p:spPr>
          <a:xfrm rot="5400000" flipV="1">
            <a:off x="9402163" y="8850606"/>
            <a:ext cx="106274" cy="2481943"/>
          </a:xfrm>
          <a:prstGeom prst="triangle">
            <a:avLst/>
          </a:prstGeom>
          <a:solidFill>
            <a:schemeClr val="bg1">
              <a:alpha val="494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B6B0014-13CC-CA00-3774-558D8292EE8B}"/>
              </a:ext>
            </a:extLst>
          </p:cNvPr>
          <p:cNvGrpSpPr/>
          <p:nvPr/>
        </p:nvGrpSpPr>
        <p:grpSpPr>
          <a:xfrm>
            <a:off x="3997568" y="4175698"/>
            <a:ext cx="1521396" cy="1243465"/>
            <a:chOff x="15338510" y="2682240"/>
            <a:chExt cx="2088390" cy="1706880"/>
          </a:xfrm>
        </p:grpSpPr>
        <p:sp>
          <p:nvSpPr>
            <p:cNvPr id="16" name="Oval 15">
              <a:extLst>
                <a:ext uri="{FF2B5EF4-FFF2-40B4-BE49-F238E27FC236}">
                  <a16:creationId xmlns:a16="http://schemas.microsoft.com/office/drawing/2014/main" id="{066BE241-9684-EC77-495E-52A979B939B6}"/>
                </a:ext>
              </a:extLst>
            </p:cNvPr>
            <p:cNvSpPr/>
            <p:nvPr/>
          </p:nvSpPr>
          <p:spPr>
            <a:xfrm>
              <a:off x="15544800" y="2682240"/>
              <a:ext cx="1706880" cy="1706880"/>
            </a:xfrm>
            <a:prstGeom prst="ellipse">
              <a:avLst/>
            </a:prstGeom>
            <a:solidFill>
              <a:schemeClr val="bg1"/>
            </a:solidFill>
            <a:ln w="603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800" dirty="0"/>
            </a:p>
          </p:txBody>
        </p:sp>
        <p:sp>
          <p:nvSpPr>
            <p:cNvPr id="17" name="TextBox 16">
              <a:extLst>
                <a:ext uri="{FF2B5EF4-FFF2-40B4-BE49-F238E27FC236}">
                  <a16:creationId xmlns:a16="http://schemas.microsoft.com/office/drawing/2014/main" id="{CB7A1CFC-86F0-46AD-CDFA-7F9FFC01A226}"/>
                </a:ext>
              </a:extLst>
            </p:cNvPr>
            <p:cNvSpPr txBox="1"/>
            <p:nvPr/>
          </p:nvSpPr>
          <p:spPr>
            <a:xfrm>
              <a:off x="15338510" y="2902565"/>
              <a:ext cx="2088390" cy="129084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00" b="1" i="0" u="none" strike="noStrike" kern="1200" cap="none" spc="0" normalizeH="0" baseline="0" noProof="0" dirty="0">
                  <a:ln>
                    <a:noFill/>
                  </a:ln>
                  <a:solidFill>
                    <a:schemeClr val="tx2"/>
                  </a:solidFill>
                  <a:effectLst/>
                  <a:uLnTx/>
                  <a:uFillTx/>
                  <a:latin typeface="Arial" panose="020B0604020202020204" pitchFamily="34" charset="0"/>
                  <a:ea typeface="Source Sans Pro" panose="020B0503030403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E64D3EDC-1BEB-E688-6E74-E3CE7BDED466}"/>
              </a:ext>
            </a:extLst>
          </p:cNvPr>
          <p:cNvGrpSpPr/>
          <p:nvPr/>
        </p:nvGrpSpPr>
        <p:grpSpPr>
          <a:xfrm>
            <a:off x="11308590" y="4175698"/>
            <a:ext cx="1521396" cy="1243465"/>
            <a:chOff x="15338510" y="2682240"/>
            <a:chExt cx="2088390" cy="1706880"/>
          </a:xfrm>
        </p:grpSpPr>
        <p:sp>
          <p:nvSpPr>
            <p:cNvPr id="19" name="Oval 18">
              <a:extLst>
                <a:ext uri="{FF2B5EF4-FFF2-40B4-BE49-F238E27FC236}">
                  <a16:creationId xmlns:a16="http://schemas.microsoft.com/office/drawing/2014/main" id="{4BC6B07D-3BE4-DDF2-F94C-D6584740124A}"/>
                </a:ext>
              </a:extLst>
            </p:cNvPr>
            <p:cNvSpPr/>
            <p:nvPr/>
          </p:nvSpPr>
          <p:spPr>
            <a:xfrm>
              <a:off x="15544800" y="2682240"/>
              <a:ext cx="1706880" cy="1706880"/>
            </a:xfrm>
            <a:prstGeom prst="ellipse">
              <a:avLst/>
            </a:prstGeom>
            <a:solidFill>
              <a:schemeClr val="bg1"/>
            </a:solidFill>
            <a:ln w="603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800" dirty="0"/>
            </a:p>
          </p:txBody>
        </p:sp>
        <p:sp>
          <p:nvSpPr>
            <p:cNvPr id="20" name="TextBox 19">
              <a:extLst>
                <a:ext uri="{FF2B5EF4-FFF2-40B4-BE49-F238E27FC236}">
                  <a16:creationId xmlns:a16="http://schemas.microsoft.com/office/drawing/2014/main" id="{87507FD4-5A8B-CFE5-15E6-A9D5F2271D75}"/>
                </a:ext>
              </a:extLst>
            </p:cNvPr>
            <p:cNvSpPr txBox="1"/>
            <p:nvPr/>
          </p:nvSpPr>
          <p:spPr>
            <a:xfrm>
              <a:off x="15338510" y="2902565"/>
              <a:ext cx="2088390" cy="129084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00" b="1" i="0" u="none" strike="noStrike" kern="1200" cap="none" spc="0" normalizeH="0" baseline="0" noProof="0" dirty="0">
                  <a:ln>
                    <a:noFill/>
                  </a:ln>
                  <a:solidFill>
                    <a:schemeClr val="tx2"/>
                  </a:solidFill>
                  <a:effectLst/>
                  <a:uLnTx/>
                  <a:uFillTx/>
                  <a:latin typeface="Arial" panose="020B0604020202020204" pitchFamily="34" charset="0"/>
                  <a:ea typeface="Source Sans Pro" panose="020B0503030403020204" pitchFamily="34" charset="0"/>
                  <a:cs typeface="Arial" panose="020B0604020202020204" pitchFamily="34" charset="0"/>
                </a:rPr>
                <a:t>2</a:t>
              </a:r>
            </a:p>
          </p:txBody>
        </p:sp>
      </p:grpSp>
      <p:grpSp>
        <p:nvGrpSpPr>
          <p:cNvPr id="25" name="Group 24">
            <a:extLst>
              <a:ext uri="{FF2B5EF4-FFF2-40B4-BE49-F238E27FC236}">
                <a16:creationId xmlns:a16="http://schemas.microsoft.com/office/drawing/2014/main" id="{1861E84A-0A26-CE5C-D3F1-EBF00AF8BA75}"/>
              </a:ext>
            </a:extLst>
          </p:cNvPr>
          <p:cNvGrpSpPr/>
          <p:nvPr/>
        </p:nvGrpSpPr>
        <p:grpSpPr>
          <a:xfrm>
            <a:off x="18156132" y="4175698"/>
            <a:ext cx="1521396" cy="1243465"/>
            <a:chOff x="15338510" y="2682240"/>
            <a:chExt cx="2088390" cy="1706880"/>
          </a:xfrm>
        </p:grpSpPr>
        <p:sp>
          <p:nvSpPr>
            <p:cNvPr id="26" name="Oval 25">
              <a:extLst>
                <a:ext uri="{FF2B5EF4-FFF2-40B4-BE49-F238E27FC236}">
                  <a16:creationId xmlns:a16="http://schemas.microsoft.com/office/drawing/2014/main" id="{AECB8B95-356F-AC0C-72B2-E9262EAAF429}"/>
                </a:ext>
              </a:extLst>
            </p:cNvPr>
            <p:cNvSpPr/>
            <p:nvPr/>
          </p:nvSpPr>
          <p:spPr>
            <a:xfrm>
              <a:off x="15544800" y="2682240"/>
              <a:ext cx="1706880" cy="1706880"/>
            </a:xfrm>
            <a:prstGeom prst="ellipse">
              <a:avLst/>
            </a:prstGeom>
            <a:solidFill>
              <a:schemeClr val="bg1"/>
            </a:solidFill>
            <a:ln w="603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800" dirty="0"/>
            </a:p>
          </p:txBody>
        </p:sp>
        <p:sp>
          <p:nvSpPr>
            <p:cNvPr id="27" name="TextBox 26">
              <a:extLst>
                <a:ext uri="{FF2B5EF4-FFF2-40B4-BE49-F238E27FC236}">
                  <a16:creationId xmlns:a16="http://schemas.microsoft.com/office/drawing/2014/main" id="{363D8CA6-D534-550F-0A33-36287D872686}"/>
                </a:ext>
              </a:extLst>
            </p:cNvPr>
            <p:cNvSpPr txBox="1"/>
            <p:nvPr/>
          </p:nvSpPr>
          <p:spPr>
            <a:xfrm>
              <a:off x="15338510" y="2902565"/>
              <a:ext cx="2088390" cy="129084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00" b="1" i="0" u="none" strike="noStrike" kern="1200" cap="none" spc="0" normalizeH="0" baseline="0" noProof="0" dirty="0">
                  <a:ln>
                    <a:noFill/>
                  </a:ln>
                  <a:solidFill>
                    <a:schemeClr val="tx2"/>
                  </a:solidFill>
                  <a:effectLst/>
                  <a:uLnTx/>
                  <a:uFillTx/>
                  <a:latin typeface="Arial" panose="020B0604020202020204" pitchFamily="34" charset="0"/>
                  <a:ea typeface="Source Sans Pro" panose="020B0503030403020204" pitchFamily="34" charset="0"/>
                  <a:cs typeface="Arial" panose="020B0604020202020204" pitchFamily="34" charset="0"/>
                </a:rPr>
                <a:t>3</a:t>
              </a:r>
            </a:p>
          </p:txBody>
        </p:sp>
      </p:grpSp>
      <p:sp>
        <p:nvSpPr>
          <p:cNvPr id="6" name="Footer Placeholder 4">
            <a:extLst>
              <a:ext uri="{FF2B5EF4-FFF2-40B4-BE49-F238E27FC236}">
                <a16:creationId xmlns:a16="http://schemas.microsoft.com/office/drawing/2014/main" id="{191F8F6F-A81F-54AD-AEEF-2CD35720140F}"/>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8" name="Footer Placeholder 4">
            <a:extLst>
              <a:ext uri="{FF2B5EF4-FFF2-40B4-BE49-F238E27FC236}">
                <a16:creationId xmlns:a16="http://schemas.microsoft.com/office/drawing/2014/main" id="{B39E44FA-29C3-14BF-1857-E9ADFBF9E6E4}"/>
              </a:ext>
            </a:extLst>
          </p:cNvPr>
          <p:cNvSpPr txBox="1">
            <a:spLocks/>
          </p:cNvSpPr>
          <p:nvPr/>
        </p:nvSpPr>
        <p:spPr>
          <a:xfrm>
            <a:off x="1944495" y="12983510"/>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pic>
        <p:nvPicPr>
          <p:cNvPr id="12" name="Picture 11">
            <a:extLst>
              <a:ext uri="{FF2B5EF4-FFF2-40B4-BE49-F238E27FC236}">
                <a16:creationId xmlns:a16="http://schemas.microsoft.com/office/drawing/2014/main" id="{7243D125-5B63-085D-D316-76699992C67F}"/>
              </a:ext>
            </a:extLst>
          </p:cNvPr>
          <p:cNvPicPr>
            <a:picLocks noChangeAspect="1"/>
          </p:cNvPicPr>
          <p:nvPr/>
        </p:nvPicPr>
        <p:blipFill>
          <a:blip r:embed="rId5"/>
          <a:stretch>
            <a:fillRect/>
          </a:stretch>
        </p:blipFill>
        <p:spPr>
          <a:xfrm>
            <a:off x="0" y="12618720"/>
            <a:ext cx="24377650" cy="1097280"/>
          </a:xfrm>
          <a:prstGeom prst="rect">
            <a:avLst/>
          </a:prstGeom>
        </p:spPr>
      </p:pic>
    </p:spTree>
    <p:extLst>
      <p:ext uri="{BB962C8B-B14F-4D97-AF65-F5344CB8AC3E}">
        <p14:creationId xmlns:p14="http://schemas.microsoft.com/office/powerpoint/2010/main" val="76842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E35A8C8-DEF4-17EC-65BA-0E5CF5C9FBA2}"/>
              </a:ext>
            </a:extLst>
          </p:cNvPr>
          <p:cNvPicPr>
            <a:picLocks noChangeAspect="1"/>
          </p:cNvPicPr>
          <p:nvPr/>
        </p:nvPicPr>
        <p:blipFill>
          <a:blip r:embed="rId3"/>
          <a:stretch>
            <a:fillRect/>
          </a:stretch>
        </p:blipFill>
        <p:spPr>
          <a:xfrm>
            <a:off x="1" y="12608077"/>
            <a:ext cx="24377650" cy="1107923"/>
          </a:xfrm>
          <a:prstGeom prst="rect">
            <a:avLst/>
          </a:prstGeom>
        </p:spPr>
      </p:pic>
      <p:pic>
        <p:nvPicPr>
          <p:cNvPr id="3" name="Graphic 2">
            <a:extLst>
              <a:ext uri="{FF2B5EF4-FFF2-40B4-BE49-F238E27FC236}">
                <a16:creationId xmlns:a16="http://schemas.microsoft.com/office/drawing/2014/main" id="{3DEEB36E-7E9A-9AD8-306B-C0C3163DAFE9}"/>
              </a:ext>
            </a:extLst>
          </p:cNvPr>
          <p:cNvPicPr preferRelativeResize="0">
            <a:picLocks/>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r="5934" b="67629"/>
          <a:stretch/>
        </p:blipFill>
        <p:spPr>
          <a:xfrm rot="17100000">
            <a:off x="8376410" y="6217920"/>
            <a:ext cx="17830800" cy="2655658"/>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sp>
        <p:nvSpPr>
          <p:cNvPr id="2" name="Slide Number Placeholder 1">
            <a:extLst>
              <a:ext uri="{FF2B5EF4-FFF2-40B4-BE49-F238E27FC236}">
                <a16:creationId xmlns:a16="http://schemas.microsoft.com/office/drawing/2014/main" id="{36DFE88A-A8EB-B979-DBE1-FE6D2C900ECD}"/>
              </a:ext>
            </a:extLst>
          </p:cNvPr>
          <p:cNvSpPr>
            <a:spLocks noGrp="1"/>
          </p:cNvSpPr>
          <p:nvPr>
            <p:ph type="sldNum" sz="quarter" idx="12"/>
          </p:nvPr>
        </p:nvSpPr>
        <p:spPr/>
        <p:txBody>
          <a:bodyPr/>
          <a:lstStyle/>
          <a:p>
            <a:fld id="{BD5B6BAD-5F5D-3E4C-BAD0-B011452885A9}" type="slidenum">
              <a:rPr lang="en-US" smtClean="0"/>
              <a:pPr/>
              <a:t>4</a:t>
            </a:fld>
            <a:endParaRPr lang="en-US" dirty="0"/>
          </a:p>
        </p:txBody>
      </p:sp>
      <p:pic>
        <p:nvPicPr>
          <p:cNvPr id="4" name="Picture 3" descr="A picture containing text, paper product, post-it note, packaging and labeling&#10;&#10;Description automatically generated">
            <a:extLst>
              <a:ext uri="{FF2B5EF4-FFF2-40B4-BE49-F238E27FC236}">
                <a16:creationId xmlns:a16="http://schemas.microsoft.com/office/drawing/2014/main" id="{4237DB83-A4E3-9C1D-F9C5-29789FBFC07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936173" y="1857374"/>
            <a:ext cx="7441477" cy="4185832"/>
          </a:xfrm>
          <a:prstGeom prst="rect">
            <a:avLst/>
          </a:prstGeom>
        </p:spPr>
      </p:pic>
      <p:pic>
        <p:nvPicPr>
          <p:cNvPr id="5" name="Picture 4" descr="A picture containing text, bottle, paper, paper product&#10;&#10;Description automatically generated">
            <a:extLst>
              <a:ext uri="{FF2B5EF4-FFF2-40B4-BE49-F238E27FC236}">
                <a16:creationId xmlns:a16="http://schemas.microsoft.com/office/drawing/2014/main" id="{9FA0C9D8-F2CC-70BE-5DFF-8AEB44AFE0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936173" y="6811980"/>
            <a:ext cx="7441477" cy="4185830"/>
          </a:xfrm>
          <a:prstGeom prst="rect">
            <a:avLst/>
          </a:prstGeom>
        </p:spPr>
      </p:pic>
      <p:pic>
        <p:nvPicPr>
          <p:cNvPr id="6" name="Picture 5" descr="A picture containing text, food, confectionery, candy&#10;&#10;Description automatically generated">
            <a:extLst>
              <a:ext uri="{FF2B5EF4-FFF2-40B4-BE49-F238E27FC236}">
                <a16:creationId xmlns:a16="http://schemas.microsoft.com/office/drawing/2014/main" id="{30C64137-44CC-A215-56CE-082AF84AE9D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901895" y="1857375"/>
            <a:ext cx="7441476" cy="4185830"/>
          </a:xfrm>
          <a:prstGeom prst="rect">
            <a:avLst/>
          </a:prstGeom>
        </p:spPr>
      </p:pic>
      <p:pic>
        <p:nvPicPr>
          <p:cNvPr id="7" name="Picture 6" descr="A picture containing text, household supply, plastic, general supply&#10;&#10;Description automatically generated">
            <a:extLst>
              <a:ext uri="{FF2B5EF4-FFF2-40B4-BE49-F238E27FC236}">
                <a16:creationId xmlns:a16="http://schemas.microsoft.com/office/drawing/2014/main" id="{32458185-E266-3CCF-CCEA-F2BABA7DDE1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900305" y="6806593"/>
            <a:ext cx="7448847" cy="4185832"/>
          </a:xfrm>
          <a:prstGeom prst="rect">
            <a:avLst/>
          </a:prstGeom>
        </p:spPr>
      </p:pic>
      <p:sp>
        <p:nvSpPr>
          <p:cNvPr id="8" name="TextBox 7">
            <a:extLst>
              <a:ext uri="{FF2B5EF4-FFF2-40B4-BE49-F238E27FC236}">
                <a16:creationId xmlns:a16="http://schemas.microsoft.com/office/drawing/2014/main" id="{F34539C0-7AA5-8CDC-1172-9C40F44DFFF1}"/>
              </a:ext>
            </a:extLst>
          </p:cNvPr>
          <p:cNvSpPr txBox="1"/>
          <p:nvPr/>
        </p:nvSpPr>
        <p:spPr>
          <a:xfrm>
            <a:off x="19742432" y="1596117"/>
            <a:ext cx="2338789" cy="461665"/>
          </a:xfrm>
          <a:prstGeom prst="rect">
            <a:avLst/>
          </a:prstGeom>
          <a:solidFill>
            <a:schemeClr val="bg1"/>
          </a:solidFill>
          <a:effectLst>
            <a:outerShdw blurRad="50800" dist="94703" dir="2700000" algn="tl" rotWithShape="0">
              <a:prstClr val="black">
                <a:alpha val="19597"/>
              </a:prstClr>
            </a:outerShdw>
          </a:effectLst>
        </p:spPr>
        <p:txBody>
          <a:bodyPr wrap="square" rtlCol="0">
            <a:spAutoFit/>
          </a:bodyPr>
          <a:lstStyle>
            <a:defPPr>
              <a:defRPr lang="en-US"/>
            </a:defPPr>
            <a:lvl1pPr algn="ctr" defTabSz="457086">
              <a:defRPr sz="2400" b="1">
                <a:latin typeface="Arial" panose="020B0604020202020204"/>
              </a:defRPr>
            </a:lvl1pPr>
          </a:lstStyle>
          <a:p>
            <a:r>
              <a:rPr lang="en-US" dirty="0"/>
              <a:t>NUTRITION</a:t>
            </a:r>
          </a:p>
        </p:txBody>
      </p:sp>
      <p:sp>
        <p:nvSpPr>
          <p:cNvPr id="9" name="TextBox 8">
            <a:extLst>
              <a:ext uri="{FF2B5EF4-FFF2-40B4-BE49-F238E27FC236}">
                <a16:creationId xmlns:a16="http://schemas.microsoft.com/office/drawing/2014/main" id="{618F1A94-EAC5-ABC7-17C8-4DBE708989B0}"/>
              </a:ext>
            </a:extLst>
          </p:cNvPr>
          <p:cNvSpPr txBox="1"/>
          <p:nvPr/>
        </p:nvSpPr>
        <p:spPr>
          <a:xfrm>
            <a:off x="19760104" y="10789096"/>
            <a:ext cx="2303445" cy="461665"/>
          </a:xfrm>
          <a:prstGeom prst="rect">
            <a:avLst/>
          </a:prstGeom>
          <a:solidFill>
            <a:schemeClr val="bg1"/>
          </a:solidFill>
          <a:effectLst>
            <a:outerShdw blurRad="50800" dist="94703" dir="2700000" algn="tl" rotWithShape="0">
              <a:prstClr val="black">
                <a:alpha val="19597"/>
              </a:prstClr>
            </a:outerShdw>
          </a:effectLst>
        </p:spPr>
        <p:txBody>
          <a:bodyPr wrap="square" rtlCol="0">
            <a:spAutoFit/>
          </a:bodyPr>
          <a:lstStyle/>
          <a:p>
            <a:pPr algn="ctr" defTabSz="457086"/>
            <a:r>
              <a:rPr lang="en-US" sz="2400" b="1" dirty="0">
                <a:latin typeface="Arial" panose="020B0604020202020204"/>
              </a:rPr>
              <a:t>BEAUTY</a:t>
            </a:r>
          </a:p>
        </p:txBody>
      </p:sp>
      <p:sp>
        <p:nvSpPr>
          <p:cNvPr id="10" name="TextBox 9">
            <a:extLst>
              <a:ext uri="{FF2B5EF4-FFF2-40B4-BE49-F238E27FC236}">
                <a16:creationId xmlns:a16="http://schemas.microsoft.com/office/drawing/2014/main" id="{EC709A68-9279-2F48-1B78-B635763F69D0}"/>
              </a:ext>
            </a:extLst>
          </p:cNvPr>
          <p:cNvSpPr txBox="1"/>
          <p:nvPr/>
        </p:nvSpPr>
        <p:spPr>
          <a:xfrm>
            <a:off x="10971218" y="1530621"/>
            <a:ext cx="3628842" cy="461665"/>
          </a:xfrm>
          <a:prstGeom prst="rect">
            <a:avLst/>
          </a:prstGeom>
          <a:solidFill>
            <a:schemeClr val="bg1"/>
          </a:solidFill>
          <a:effectLst>
            <a:outerShdw blurRad="50800" dist="94703" dir="2700000" algn="tl" rotWithShape="0">
              <a:prstClr val="black">
                <a:alpha val="19597"/>
              </a:prstClr>
            </a:outerShdw>
          </a:effectLst>
        </p:spPr>
        <p:txBody>
          <a:bodyPr wrap="square" rtlCol="0">
            <a:spAutoFit/>
          </a:bodyPr>
          <a:lstStyle>
            <a:defPPr>
              <a:defRPr lang="en-US"/>
            </a:defPPr>
            <a:lvl1pPr algn="ctr" defTabSz="457086">
              <a:defRPr sz="2400" b="1">
                <a:latin typeface="Arial" panose="020B0604020202020204"/>
              </a:defRPr>
            </a:lvl1pPr>
          </a:lstStyle>
          <a:p>
            <a:r>
              <a:rPr lang="en-US" dirty="0"/>
              <a:t>SPORTS NUTRITION</a:t>
            </a:r>
          </a:p>
        </p:txBody>
      </p:sp>
      <p:sp>
        <p:nvSpPr>
          <p:cNvPr id="11" name="TextBox 10">
            <a:extLst>
              <a:ext uri="{FF2B5EF4-FFF2-40B4-BE49-F238E27FC236}">
                <a16:creationId xmlns:a16="http://schemas.microsoft.com/office/drawing/2014/main" id="{66CFC4BC-827F-F144-590D-6B37B05C0F82}"/>
              </a:ext>
            </a:extLst>
          </p:cNvPr>
          <p:cNvSpPr txBox="1"/>
          <p:nvPr/>
        </p:nvSpPr>
        <p:spPr>
          <a:xfrm>
            <a:off x="11043536" y="10783891"/>
            <a:ext cx="3484207" cy="461665"/>
          </a:xfrm>
          <a:prstGeom prst="rect">
            <a:avLst/>
          </a:prstGeom>
          <a:solidFill>
            <a:schemeClr val="bg1"/>
          </a:solidFill>
          <a:effectLst>
            <a:outerShdw blurRad="50800" dist="94703" dir="2700000" algn="tl" rotWithShape="0">
              <a:prstClr val="black">
                <a:alpha val="19597"/>
              </a:prstClr>
            </a:outerShdw>
          </a:effectLst>
        </p:spPr>
        <p:txBody>
          <a:bodyPr wrap="square" rtlCol="0">
            <a:spAutoFit/>
          </a:bodyPr>
          <a:lstStyle/>
          <a:p>
            <a:pPr algn="ctr" defTabSz="457086"/>
            <a:r>
              <a:rPr lang="en-US" sz="2400" b="1" dirty="0">
                <a:latin typeface="Arial" panose="020B0604020202020204"/>
              </a:rPr>
              <a:t>CUSTOMER FAVES</a:t>
            </a:r>
            <a:endParaRPr lang="en-US" sz="2000" b="1" dirty="0">
              <a:latin typeface="Arial" panose="020B0604020202020204"/>
            </a:endParaRPr>
          </a:p>
        </p:txBody>
      </p:sp>
      <p:sp>
        <p:nvSpPr>
          <p:cNvPr id="12" name="TextBox 11">
            <a:extLst>
              <a:ext uri="{FF2B5EF4-FFF2-40B4-BE49-F238E27FC236}">
                <a16:creationId xmlns:a16="http://schemas.microsoft.com/office/drawing/2014/main" id="{D544711F-8A01-35DF-4574-AB1C52F96377}"/>
              </a:ext>
            </a:extLst>
          </p:cNvPr>
          <p:cNvSpPr txBox="1"/>
          <p:nvPr/>
        </p:nvSpPr>
        <p:spPr>
          <a:xfrm>
            <a:off x="1435100" y="3261068"/>
            <a:ext cx="6445403" cy="3083921"/>
          </a:xfrm>
          <a:prstGeom prst="rect">
            <a:avLst/>
          </a:prstGeom>
          <a:noFill/>
        </p:spPr>
        <p:txBody>
          <a:bodyPr wrap="square" rtlCol="0">
            <a:spAutoFit/>
          </a:bodyPr>
          <a:lstStyle/>
          <a:p>
            <a:pPr defTabSz="457086">
              <a:lnSpc>
                <a:spcPct val="90000"/>
              </a:lnSpc>
              <a:defRPr/>
            </a:pPr>
            <a:r>
              <a:rPr lang="en-US" sz="7200" b="1" spc="-150" dirty="0">
                <a:latin typeface="Arial" panose="020B0604020202020204"/>
              </a:rPr>
              <a:t>Sampling</a:t>
            </a:r>
            <a:br>
              <a:rPr lang="en-US" sz="7200" b="1" spc="-150" dirty="0">
                <a:latin typeface="Arial" panose="020B0604020202020204"/>
              </a:rPr>
            </a:br>
            <a:r>
              <a:rPr lang="en-US" sz="7200" b="1" spc="-150" dirty="0">
                <a:latin typeface="Arial" panose="020B0604020202020204"/>
              </a:rPr>
              <a:t>with New IBO Starter Stacks*</a:t>
            </a:r>
          </a:p>
        </p:txBody>
      </p:sp>
      <p:sp>
        <p:nvSpPr>
          <p:cNvPr id="13" name="TextBox 12">
            <a:extLst>
              <a:ext uri="{FF2B5EF4-FFF2-40B4-BE49-F238E27FC236}">
                <a16:creationId xmlns:a16="http://schemas.microsoft.com/office/drawing/2014/main" id="{EC0F6C77-7DC9-78C2-773F-9C2A5B0D6F77}"/>
              </a:ext>
            </a:extLst>
          </p:cNvPr>
          <p:cNvSpPr txBox="1"/>
          <p:nvPr/>
        </p:nvSpPr>
        <p:spPr>
          <a:xfrm>
            <a:off x="1448021" y="7189075"/>
            <a:ext cx="6445403" cy="2462213"/>
          </a:xfrm>
          <a:prstGeom prst="rect">
            <a:avLst/>
          </a:prstGeom>
          <a:noFill/>
          <a:ln>
            <a:noFill/>
          </a:ln>
        </p:spPr>
        <p:txBody>
          <a:bodyPr wrap="square" lIns="0" tIns="0" rIns="0" bIns="0" rtlCol="0">
            <a:spAutoFit/>
          </a:bodyPr>
          <a:lstStyle/>
          <a:p>
            <a:pPr marL="190500" indent="-169863" defTabSz="457086"/>
            <a:r>
              <a:rPr lang="en-US" sz="4000" dirty="0">
                <a:latin typeface="Arial" panose="020B0604020202020204"/>
              </a:rPr>
              <a:t> Each comes with</a:t>
            </a:r>
            <a:r>
              <a:rPr lang="en-US" sz="4000" b="1" dirty="0">
                <a:latin typeface="Arial" panose="020B0604020202020204"/>
              </a:rPr>
              <a:t> </a:t>
            </a:r>
            <a:r>
              <a:rPr lang="en-US" sz="4000" b="1" dirty="0">
                <a:solidFill>
                  <a:schemeClr val="accent2"/>
                </a:solidFill>
                <a:latin typeface="Arial" panose="020B0604020202020204"/>
              </a:rPr>
              <a:t>DOZENS of free samples</a:t>
            </a:r>
            <a:r>
              <a:rPr lang="en-US" sz="4000" dirty="0">
                <a:solidFill>
                  <a:schemeClr val="accent2"/>
                </a:solidFill>
                <a:latin typeface="Arial" panose="020B0604020202020204"/>
              </a:rPr>
              <a:t> </a:t>
            </a:r>
            <a:r>
              <a:rPr lang="en-US" sz="4000" dirty="0">
                <a:latin typeface="Arial" panose="020B0604020202020204"/>
              </a:rPr>
              <a:t>when ordered within the first 30 days of business. </a:t>
            </a:r>
          </a:p>
        </p:txBody>
      </p:sp>
      <p:grpSp>
        <p:nvGrpSpPr>
          <p:cNvPr id="20" name="Group 19">
            <a:extLst>
              <a:ext uri="{FF2B5EF4-FFF2-40B4-BE49-F238E27FC236}">
                <a16:creationId xmlns:a16="http://schemas.microsoft.com/office/drawing/2014/main" id="{18D1E841-D65E-5D01-AB96-FC4004629C54}"/>
              </a:ext>
            </a:extLst>
          </p:cNvPr>
          <p:cNvGrpSpPr/>
          <p:nvPr/>
        </p:nvGrpSpPr>
        <p:grpSpPr>
          <a:xfrm rot="21435668">
            <a:off x="8501078" y="807106"/>
            <a:ext cx="1963820" cy="1915454"/>
            <a:chOff x="18212737" y="5158791"/>
            <a:chExt cx="4120473" cy="4120474"/>
          </a:xfrm>
        </p:grpSpPr>
        <p:sp>
          <p:nvSpPr>
            <p:cNvPr id="15" name="Oval 14">
              <a:extLst>
                <a:ext uri="{FF2B5EF4-FFF2-40B4-BE49-F238E27FC236}">
                  <a16:creationId xmlns:a16="http://schemas.microsoft.com/office/drawing/2014/main" id="{C15B6841-F386-720F-6C53-2C57F5AC43DF}"/>
                </a:ext>
              </a:extLst>
            </p:cNvPr>
            <p:cNvSpPr/>
            <p:nvPr/>
          </p:nvSpPr>
          <p:spPr>
            <a:xfrm rot="1739607">
              <a:off x="18212737" y="5158791"/>
              <a:ext cx="4120473" cy="4120474"/>
            </a:xfrm>
            <a:prstGeom prst="ellipse">
              <a:avLst/>
            </a:prstGeom>
            <a:solidFill>
              <a:srgbClr val="5AABC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500" dirty="0">
                <a:solidFill>
                  <a:srgbClr val="FFFFFF"/>
                </a:solidFill>
                <a:latin typeface="Arial" panose="020B0604020202020204"/>
              </a:endParaRPr>
            </a:p>
          </p:txBody>
        </p:sp>
        <p:sp>
          <p:nvSpPr>
            <p:cNvPr id="16" name="TextBox 15">
              <a:extLst>
                <a:ext uri="{FF2B5EF4-FFF2-40B4-BE49-F238E27FC236}">
                  <a16:creationId xmlns:a16="http://schemas.microsoft.com/office/drawing/2014/main" id="{73DFFC6C-6810-6726-26A1-CFDFA3007CCC}"/>
                </a:ext>
              </a:extLst>
            </p:cNvPr>
            <p:cNvSpPr txBox="1"/>
            <p:nvPr/>
          </p:nvSpPr>
          <p:spPr>
            <a:xfrm>
              <a:off x="18327116" y="6099656"/>
              <a:ext cx="3804489" cy="1242646"/>
            </a:xfrm>
            <a:prstGeom prst="rect">
              <a:avLst/>
            </a:prstGeom>
            <a:noFill/>
          </p:spPr>
          <p:txBody>
            <a:bodyPr wrap="square" lIns="0" tIns="0" rIns="0" bIns="0" rtlCol="0" anchor="ctr" anchorCtr="0">
              <a:noAutofit/>
            </a:bodyPr>
            <a:lstStyle/>
            <a:p>
              <a:pPr algn="ctr" defTabSz="457086">
                <a:lnSpc>
                  <a:spcPct val="95000"/>
                </a:lnSpc>
                <a:spcAft>
                  <a:spcPts val="2999"/>
                </a:spcAft>
                <a:defRPr/>
              </a:pPr>
              <a:r>
                <a:rPr lang="en-US" sz="3600" b="1" dirty="0">
                  <a:latin typeface="Arial" panose="020B0604020202020204"/>
                </a:rPr>
                <a:t>$30</a:t>
              </a:r>
            </a:p>
          </p:txBody>
        </p:sp>
        <p:sp>
          <p:nvSpPr>
            <p:cNvPr id="19" name="TextBox 18">
              <a:extLst>
                <a:ext uri="{FF2B5EF4-FFF2-40B4-BE49-F238E27FC236}">
                  <a16:creationId xmlns:a16="http://schemas.microsoft.com/office/drawing/2014/main" id="{651B5C3B-96C2-AB64-8405-2397DFBD9F23}"/>
                </a:ext>
              </a:extLst>
            </p:cNvPr>
            <p:cNvSpPr txBox="1"/>
            <p:nvPr/>
          </p:nvSpPr>
          <p:spPr>
            <a:xfrm>
              <a:off x="18536535" y="7244827"/>
              <a:ext cx="3384914" cy="1456577"/>
            </a:xfrm>
            <a:prstGeom prst="rect">
              <a:avLst/>
            </a:prstGeom>
            <a:noFill/>
          </p:spPr>
          <p:txBody>
            <a:bodyPr wrap="square" rtlCol="0">
              <a:spAutoFit/>
            </a:bodyPr>
            <a:lstStyle/>
            <a:p>
              <a:pPr algn="ctr" defTabSz="457086">
                <a:lnSpc>
                  <a:spcPct val="95000"/>
                </a:lnSpc>
                <a:spcAft>
                  <a:spcPts val="2999"/>
                </a:spcAft>
                <a:defRPr/>
              </a:pPr>
              <a:r>
                <a:rPr lang="en-US" sz="2000" b="1" dirty="0">
                  <a:solidFill>
                    <a:schemeClr val="bg1"/>
                  </a:solidFill>
                  <a:latin typeface="Arial" panose="020B0604020202020204"/>
                </a:rPr>
                <a:t>worth of samples!</a:t>
              </a:r>
            </a:p>
          </p:txBody>
        </p:sp>
      </p:grpSp>
      <p:sp>
        <p:nvSpPr>
          <p:cNvPr id="32" name="Footer Placeholder 4">
            <a:extLst>
              <a:ext uri="{FF2B5EF4-FFF2-40B4-BE49-F238E27FC236}">
                <a16:creationId xmlns:a16="http://schemas.microsoft.com/office/drawing/2014/main" id="{C990B375-773E-F366-74C5-258F383739BB}"/>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grpSp>
        <p:nvGrpSpPr>
          <p:cNvPr id="33" name="Group 32">
            <a:extLst>
              <a:ext uri="{FF2B5EF4-FFF2-40B4-BE49-F238E27FC236}">
                <a16:creationId xmlns:a16="http://schemas.microsoft.com/office/drawing/2014/main" id="{EEC4BFC4-CB40-DF22-8373-8F2D495C0BAD}"/>
              </a:ext>
            </a:extLst>
          </p:cNvPr>
          <p:cNvGrpSpPr/>
          <p:nvPr/>
        </p:nvGrpSpPr>
        <p:grpSpPr>
          <a:xfrm rot="21435668">
            <a:off x="14568504" y="6332326"/>
            <a:ext cx="1963820" cy="1915454"/>
            <a:chOff x="18212737" y="5158791"/>
            <a:chExt cx="4120473" cy="4120474"/>
          </a:xfrm>
        </p:grpSpPr>
        <p:sp>
          <p:nvSpPr>
            <p:cNvPr id="34" name="Oval 33">
              <a:extLst>
                <a:ext uri="{FF2B5EF4-FFF2-40B4-BE49-F238E27FC236}">
                  <a16:creationId xmlns:a16="http://schemas.microsoft.com/office/drawing/2014/main" id="{0DE5D174-3199-0D17-7150-D888ECA17810}"/>
                </a:ext>
              </a:extLst>
            </p:cNvPr>
            <p:cNvSpPr/>
            <p:nvPr/>
          </p:nvSpPr>
          <p:spPr>
            <a:xfrm rot="1739607">
              <a:off x="18212737" y="5158791"/>
              <a:ext cx="4120473" cy="4120474"/>
            </a:xfrm>
            <a:prstGeom prst="ellipse">
              <a:avLst/>
            </a:prstGeom>
            <a:solidFill>
              <a:srgbClr val="5AABC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500" dirty="0">
                <a:solidFill>
                  <a:srgbClr val="FFFFFF"/>
                </a:solidFill>
                <a:latin typeface="Arial" panose="020B0604020202020204"/>
              </a:endParaRPr>
            </a:p>
          </p:txBody>
        </p:sp>
        <p:sp>
          <p:nvSpPr>
            <p:cNvPr id="35" name="TextBox 34">
              <a:extLst>
                <a:ext uri="{FF2B5EF4-FFF2-40B4-BE49-F238E27FC236}">
                  <a16:creationId xmlns:a16="http://schemas.microsoft.com/office/drawing/2014/main" id="{A9CF2357-9AC0-1B74-94DC-58E035BF57D1}"/>
                </a:ext>
              </a:extLst>
            </p:cNvPr>
            <p:cNvSpPr txBox="1"/>
            <p:nvPr/>
          </p:nvSpPr>
          <p:spPr>
            <a:xfrm>
              <a:off x="18327116" y="6099656"/>
              <a:ext cx="3804489" cy="1242646"/>
            </a:xfrm>
            <a:prstGeom prst="rect">
              <a:avLst/>
            </a:prstGeom>
            <a:noFill/>
          </p:spPr>
          <p:txBody>
            <a:bodyPr wrap="square" lIns="0" tIns="0" rIns="0" bIns="0" rtlCol="0" anchor="ctr" anchorCtr="0">
              <a:noAutofit/>
            </a:bodyPr>
            <a:lstStyle/>
            <a:p>
              <a:pPr algn="ctr" defTabSz="457086">
                <a:lnSpc>
                  <a:spcPct val="95000"/>
                </a:lnSpc>
                <a:spcAft>
                  <a:spcPts val="2999"/>
                </a:spcAft>
                <a:defRPr/>
              </a:pPr>
              <a:r>
                <a:rPr lang="en-US" sz="3600" b="1" dirty="0">
                  <a:latin typeface="Arial" panose="020B0604020202020204"/>
                </a:rPr>
                <a:t>$30</a:t>
              </a:r>
            </a:p>
          </p:txBody>
        </p:sp>
        <p:sp>
          <p:nvSpPr>
            <p:cNvPr id="36" name="TextBox 35">
              <a:extLst>
                <a:ext uri="{FF2B5EF4-FFF2-40B4-BE49-F238E27FC236}">
                  <a16:creationId xmlns:a16="http://schemas.microsoft.com/office/drawing/2014/main" id="{484AD8B3-2EE1-FB46-5240-EF691116F50F}"/>
                </a:ext>
              </a:extLst>
            </p:cNvPr>
            <p:cNvSpPr txBox="1"/>
            <p:nvPr/>
          </p:nvSpPr>
          <p:spPr>
            <a:xfrm>
              <a:off x="18536535" y="7244827"/>
              <a:ext cx="3384914" cy="1456577"/>
            </a:xfrm>
            <a:prstGeom prst="rect">
              <a:avLst/>
            </a:prstGeom>
            <a:noFill/>
          </p:spPr>
          <p:txBody>
            <a:bodyPr wrap="square" rtlCol="0">
              <a:spAutoFit/>
            </a:bodyPr>
            <a:lstStyle/>
            <a:p>
              <a:pPr algn="ctr" defTabSz="457086">
                <a:lnSpc>
                  <a:spcPct val="95000"/>
                </a:lnSpc>
                <a:spcAft>
                  <a:spcPts val="2999"/>
                </a:spcAft>
                <a:defRPr/>
              </a:pPr>
              <a:r>
                <a:rPr lang="en-US" sz="2000" b="1" dirty="0">
                  <a:solidFill>
                    <a:schemeClr val="bg1"/>
                  </a:solidFill>
                  <a:latin typeface="Arial" panose="020B0604020202020204"/>
                </a:rPr>
                <a:t>worth of samples!</a:t>
              </a:r>
            </a:p>
          </p:txBody>
        </p:sp>
      </p:grpSp>
      <p:grpSp>
        <p:nvGrpSpPr>
          <p:cNvPr id="37" name="Group 36">
            <a:extLst>
              <a:ext uri="{FF2B5EF4-FFF2-40B4-BE49-F238E27FC236}">
                <a16:creationId xmlns:a16="http://schemas.microsoft.com/office/drawing/2014/main" id="{222ACD67-B632-C718-FE73-B82980D8E7B3}"/>
              </a:ext>
            </a:extLst>
          </p:cNvPr>
          <p:cNvGrpSpPr/>
          <p:nvPr/>
        </p:nvGrpSpPr>
        <p:grpSpPr>
          <a:xfrm rot="21435668">
            <a:off x="16721153" y="941176"/>
            <a:ext cx="1963820" cy="1915454"/>
            <a:chOff x="18212737" y="5158791"/>
            <a:chExt cx="4120473" cy="4120474"/>
          </a:xfrm>
        </p:grpSpPr>
        <p:sp>
          <p:nvSpPr>
            <p:cNvPr id="38" name="Oval 37">
              <a:extLst>
                <a:ext uri="{FF2B5EF4-FFF2-40B4-BE49-F238E27FC236}">
                  <a16:creationId xmlns:a16="http://schemas.microsoft.com/office/drawing/2014/main" id="{ABDC7EE0-8986-B374-EC73-8DABB9536D30}"/>
                </a:ext>
              </a:extLst>
            </p:cNvPr>
            <p:cNvSpPr/>
            <p:nvPr/>
          </p:nvSpPr>
          <p:spPr>
            <a:xfrm rot="1739607">
              <a:off x="18212737" y="5158791"/>
              <a:ext cx="4120473" cy="4120474"/>
            </a:xfrm>
            <a:prstGeom prst="ellipse">
              <a:avLst/>
            </a:prstGeom>
            <a:solidFill>
              <a:srgbClr val="5AABC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500" dirty="0">
                <a:solidFill>
                  <a:srgbClr val="FFFFFF"/>
                </a:solidFill>
                <a:latin typeface="Arial" panose="020B0604020202020204"/>
              </a:endParaRPr>
            </a:p>
          </p:txBody>
        </p:sp>
        <p:sp>
          <p:nvSpPr>
            <p:cNvPr id="39" name="TextBox 38">
              <a:extLst>
                <a:ext uri="{FF2B5EF4-FFF2-40B4-BE49-F238E27FC236}">
                  <a16:creationId xmlns:a16="http://schemas.microsoft.com/office/drawing/2014/main" id="{35FAEC46-6DED-8C7D-D03F-FB0E4C558F40}"/>
                </a:ext>
              </a:extLst>
            </p:cNvPr>
            <p:cNvSpPr txBox="1"/>
            <p:nvPr/>
          </p:nvSpPr>
          <p:spPr>
            <a:xfrm>
              <a:off x="18327116" y="6099656"/>
              <a:ext cx="3804489" cy="1242646"/>
            </a:xfrm>
            <a:prstGeom prst="rect">
              <a:avLst/>
            </a:prstGeom>
            <a:noFill/>
          </p:spPr>
          <p:txBody>
            <a:bodyPr wrap="square" lIns="0" tIns="0" rIns="0" bIns="0" rtlCol="0" anchor="ctr" anchorCtr="0">
              <a:noAutofit/>
            </a:bodyPr>
            <a:lstStyle/>
            <a:p>
              <a:pPr algn="ctr" defTabSz="457086">
                <a:lnSpc>
                  <a:spcPct val="95000"/>
                </a:lnSpc>
                <a:spcAft>
                  <a:spcPts val="2999"/>
                </a:spcAft>
                <a:defRPr/>
              </a:pPr>
              <a:r>
                <a:rPr lang="en-US" sz="3600" b="1" dirty="0">
                  <a:latin typeface="Arial" panose="020B0604020202020204"/>
                </a:rPr>
                <a:t>$30</a:t>
              </a:r>
            </a:p>
          </p:txBody>
        </p:sp>
        <p:sp>
          <p:nvSpPr>
            <p:cNvPr id="40" name="TextBox 39">
              <a:extLst>
                <a:ext uri="{FF2B5EF4-FFF2-40B4-BE49-F238E27FC236}">
                  <a16:creationId xmlns:a16="http://schemas.microsoft.com/office/drawing/2014/main" id="{290ED51B-AD7B-7A6E-D28A-306EAEA29FC3}"/>
                </a:ext>
              </a:extLst>
            </p:cNvPr>
            <p:cNvSpPr txBox="1"/>
            <p:nvPr/>
          </p:nvSpPr>
          <p:spPr>
            <a:xfrm>
              <a:off x="18536535" y="7244827"/>
              <a:ext cx="3384914" cy="1456577"/>
            </a:xfrm>
            <a:prstGeom prst="rect">
              <a:avLst/>
            </a:prstGeom>
            <a:noFill/>
          </p:spPr>
          <p:txBody>
            <a:bodyPr wrap="square" rtlCol="0">
              <a:spAutoFit/>
            </a:bodyPr>
            <a:lstStyle/>
            <a:p>
              <a:pPr algn="ctr" defTabSz="457086">
                <a:lnSpc>
                  <a:spcPct val="95000"/>
                </a:lnSpc>
                <a:spcAft>
                  <a:spcPts val="2999"/>
                </a:spcAft>
                <a:defRPr/>
              </a:pPr>
              <a:r>
                <a:rPr lang="en-US" sz="2000" b="1" dirty="0">
                  <a:solidFill>
                    <a:schemeClr val="bg1"/>
                  </a:solidFill>
                  <a:latin typeface="Arial" panose="020B0604020202020204"/>
                </a:rPr>
                <a:t>worth of samples!</a:t>
              </a:r>
            </a:p>
          </p:txBody>
        </p:sp>
      </p:grpSp>
      <p:grpSp>
        <p:nvGrpSpPr>
          <p:cNvPr id="41" name="Group 40">
            <a:extLst>
              <a:ext uri="{FF2B5EF4-FFF2-40B4-BE49-F238E27FC236}">
                <a16:creationId xmlns:a16="http://schemas.microsoft.com/office/drawing/2014/main" id="{332E2824-FE71-1F1C-7602-AAD303BCE841}"/>
              </a:ext>
            </a:extLst>
          </p:cNvPr>
          <p:cNvGrpSpPr/>
          <p:nvPr/>
        </p:nvGrpSpPr>
        <p:grpSpPr>
          <a:xfrm rot="21435668">
            <a:off x="22369189" y="6379950"/>
            <a:ext cx="1963820" cy="1915454"/>
            <a:chOff x="18212737" y="5158791"/>
            <a:chExt cx="4120473" cy="4120474"/>
          </a:xfrm>
        </p:grpSpPr>
        <p:sp>
          <p:nvSpPr>
            <p:cNvPr id="42" name="Oval 41">
              <a:extLst>
                <a:ext uri="{FF2B5EF4-FFF2-40B4-BE49-F238E27FC236}">
                  <a16:creationId xmlns:a16="http://schemas.microsoft.com/office/drawing/2014/main" id="{7A5C3878-5469-CE23-4032-40B953B23C98}"/>
                </a:ext>
              </a:extLst>
            </p:cNvPr>
            <p:cNvSpPr/>
            <p:nvPr/>
          </p:nvSpPr>
          <p:spPr>
            <a:xfrm rot="1739607">
              <a:off x="18212737" y="5158791"/>
              <a:ext cx="4120473" cy="4120474"/>
            </a:xfrm>
            <a:prstGeom prst="ellipse">
              <a:avLst/>
            </a:prstGeom>
            <a:solidFill>
              <a:srgbClr val="5AABC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500" dirty="0">
                <a:solidFill>
                  <a:srgbClr val="FFFFFF"/>
                </a:solidFill>
                <a:latin typeface="Arial" panose="020B0604020202020204"/>
              </a:endParaRPr>
            </a:p>
          </p:txBody>
        </p:sp>
        <p:sp>
          <p:nvSpPr>
            <p:cNvPr id="43" name="TextBox 42">
              <a:extLst>
                <a:ext uri="{FF2B5EF4-FFF2-40B4-BE49-F238E27FC236}">
                  <a16:creationId xmlns:a16="http://schemas.microsoft.com/office/drawing/2014/main" id="{DB2FF4EF-0082-929D-8397-4F7358270386}"/>
                </a:ext>
              </a:extLst>
            </p:cNvPr>
            <p:cNvSpPr txBox="1"/>
            <p:nvPr/>
          </p:nvSpPr>
          <p:spPr>
            <a:xfrm>
              <a:off x="18327116" y="6099656"/>
              <a:ext cx="3804489" cy="1242646"/>
            </a:xfrm>
            <a:prstGeom prst="rect">
              <a:avLst/>
            </a:prstGeom>
            <a:noFill/>
          </p:spPr>
          <p:txBody>
            <a:bodyPr wrap="square" lIns="0" tIns="0" rIns="0" bIns="0" rtlCol="0" anchor="ctr" anchorCtr="0">
              <a:noAutofit/>
            </a:bodyPr>
            <a:lstStyle/>
            <a:p>
              <a:pPr algn="ctr" defTabSz="457086">
                <a:lnSpc>
                  <a:spcPct val="95000"/>
                </a:lnSpc>
                <a:spcAft>
                  <a:spcPts val="2999"/>
                </a:spcAft>
                <a:defRPr/>
              </a:pPr>
              <a:r>
                <a:rPr lang="en-US" sz="3600" b="1" dirty="0">
                  <a:latin typeface="Arial" panose="020B0604020202020204"/>
                </a:rPr>
                <a:t>$50</a:t>
              </a:r>
            </a:p>
          </p:txBody>
        </p:sp>
        <p:sp>
          <p:nvSpPr>
            <p:cNvPr id="44" name="TextBox 43">
              <a:extLst>
                <a:ext uri="{FF2B5EF4-FFF2-40B4-BE49-F238E27FC236}">
                  <a16:creationId xmlns:a16="http://schemas.microsoft.com/office/drawing/2014/main" id="{930A0E1F-1689-7BAE-7E39-736BEA811DAB}"/>
                </a:ext>
              </a:extLst>
            </p:cNvPr>
            <p:cNvSpPr txBox="1"/>
            <p:nvPr/>
          </p:nvSpPr>
          <p:spPr>
            <a:xfrm>
              <a:off x="18536535" y="7244827"/>
              <a:ext cx="3384914" cy="1456577"/>
            </a:xfrm>
            <a:prstGeom prst="rect">
              <a:avLst/>
            </a:prstGeom>
            <a:noFill/>
          </p:spPr>
          <p:txBody>
            <a:bodyPr wrap="square" rtlCol="0">
              <a:spAutoFit/>
            </a:bodyPr>
            <a:lstStyle/>
            <a:p>
              <a:pPr algn="ctr" defTabSz="457086">
                <a:lnSpc>
                  <a:spcPct val="95000"/>
                </a:lnSpc>
                <a:spcAft>
                  <a:spcPts val="2999"/>
                </a:spcAft>
                <a:defRPr/>
              </a:pPr>
              <a:r>
                <a:rPr lang="en-US" sz="2000" b="1" dirty="0">
                  <a:solidFill>
                    <a:schemeClr val="bg1"/>
                  </a:solidFill>
                  <a:latin typeface="Arial" panose="020B0604020202020204"/>
                </a:rPr>
                <a:t>worth of samples!</a:t>
              </a:r>
            </a:p>
          </p:txBody>
        </p:sp>
      </p:grpSp>
      <p:sp>
        <p:nvSpPr>
          <p:cNvPr id="21" name="Footer Placeholder 4">
            <a:extLst>
              <a:ext uri="{FF2B5EF4-FFF2-40B4-BE49-F238E27FC236}">
                <a16:creationId xmlns:a16="http://schemas.microsoft.com/office/drawing/2014/main" id="{9C90B9B9-96FB-D80E-F4A2-48215F2FEB98}"/>
              </a:ext>
            </a:extLst>
          </p:cNvPr>
          <p:cNvSpPr txBox="1">
            <a:spLocks/>
          </p:cNvSpPr>
          <p:nvPr/>
        </p:nvSpPr>
        <p:spPr>
          <a:xfrm>
            <a:off x="2727254" y="12680801"/>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*New IBO Starter Stacks are optional. </a:t>
            </a:r>
          </a:p>
        </p:txBody>
      </p:sp>
      <p:sp>
        <p:nvSpPr>
          <p:cNvPr id="14" name="Footer Placeholder 4">
            <a:extLst>
              <a:ext uri="{FF2B5EF4-FFF2-40B4-BE49-F238E27FC236}">
                <a16:creationId xmlns:a16="http://schemas.microsoft.com/office/drawing/2014/main" id="{A50FB645-7F6D-52D1-0902-64B772F7011C}"/>
              </a:ext>
            </a:extLst>
          </p:cNvPr>
          <p:cNvSpPr txBox="1">
            <a:spLocks/>
          </p:cNvSpPr>
          <p:nvPr/>
        </p:nvSpPr>
        <p:spPr>
          <a:xfrm>
            <a:off x="2740343" y="13003270"/>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pic>
        <p:nvPicPr>
          <p:cNvPr id="22" name="Picture 21">
            <a:extLst>
              <a:ext uri="{FF2B5EF4-FFF2-40B4-BE49-F238E27FC236}">
                <a16:creationId xmlns:a16="http://schemas.microsoft.com/office/drawing/2014/main" id="{CFDD0490-56BF-3FFE-DDC1-F29A5A8A4961}"/>
              </a:ext>
            </a:extLst>
          </p:cNvPr>
          <p:cNvPicPr>
            <a:picLocks noChangeAspect="1"/>
          </p:cNvPicPr>
          <p:nvPr/>
        </p:nvPicPr>
        <p:blipFill>
          <a:blip r:embed="rId3"/>
          <a:stretch>
            <a:fillRect/>
          </a:stretch>
        </p:blipFill>
        <p:spPr>
          <a:xfrm>
            <a:off x="0" y="12608077"/>
            <a:ext cx="13701750" cy="1107923"/>
          </a:xfrm>
          <a:prstGeom prst="rect">
            <a:avLst/>
          </a:prstGeom>
        </p:spPr>
      </p:pic>
      <p:pic>
        <p:nvPicPr>
          <p:cNvPr id="23" name="Picture 22">
            <a:extLst>
              <a:ext uri="{FF2B5EF4-FFF2-40B4-BE49-F238E27FC236}">
                <a16:creationId xmlns:a16="http://schemas.microsoft.com/office/drawing/2014/main" id="{B1D86260-F286-D76C-CA55-C4FFEA92236E}"/>
              </a:ext>
            </a:extLst>
          </p:cNvPr>
          <p:cNvPicPr>
            <a:picLocks noChangeAspect="1"/>
          </p:cNvPicPr>
          <p:nvPr/>
        </p:nvPicPr>
        <p:blipFill>
          <a:blip r:embed="rId3"/>
          <a:stretch>
            <a:fillRect/>
          </a:stretch>
        </p:blipFill>
        <p:spPr>
          <a:xfrm>
            <a:off x="17469852" y="12608077"/>
            <a:ext cx="6907797" cy="1107923"/>
          </a:xfrm>
          <a:prstGeom prst="rect">
            <a:avLst/>
          </a:prstGeom>
        </p:spPr>
      </p:pic>
    </p:spTree>
    <p:extLst>
      <p:ext uri="{BB962C8B-B14F-4D97-AF65-F5344CB8AC3E}">
        <p14:creationId xmlns:p14="http://schemas.microsoft.com/office/powerpoint/2010/main" val="407208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143F4-32A4-7741-168D-1BDD3837237C}"/>
              </a:ext>
            </a:extLst>
          </p:cNvPr>
          <p:cNvSpPr>
            <a:spLocks noGrp="1"/>
          </p:cNvSpPr>
          <p:nvPr>
            <p:ph type="sldNum" sz="quarter" idx="12"/>
          </p:nvPr>
        </p:nvSpPr>
        <p:spPr/>
        <p:txBody>
          <a:bodyPr/>
          <a:lstStyle/>
          <a:p>
            <a:fld id="{BD5B6BAD-5F5D-3E4C-BAD0-B011452885A9}" type="slidenum">
              <a:rPr lang="en-US" smtClean="0"/>
              <a:pPr/>
              <a:t>5</a:t>
            </a:fld>
            <a:endParaRPr lang="en-US" dirty="0"/>
          </a:p>
        </p:txBody>
      </p:sp>
      <p:sp>
        <p:nvSpPr>
          <p:cNvPr id="3" name="TextBox 2">
            <a:extLst>
              <a:ext uri="{FF2B5EF4-FFF2-40B4-BE49-F238E27FC236}">
                <a16:creationId xmlns:a16="http://schemas.microsoft.com/office/drawing/2014/main" id="{7D840B4E-8DA8-8205-659F-1F275847448D}"/>
              </a:ext>
            </a:extLst>
          </p:cNvPr>
          <p:cNvSpPr txBox="1"/>
          <p:nvPr/>
        </p:nvSpPr>
        <p:spPr>
          <a:xfrm>
            <a:off x="1490244" y="1007756"/>
            <a:ext cx="9259532" cy="2298065"/>
          </a:xfrm>
          <a:prstGeom prst="rect">
            <a:avLst/>
          </a:prstGeom>
          <a:noFill/>
        </p:spPr>
        <p:txBody>
          <a:bodyPr wrap="square" rtlCol="0">
            <a:spAutoFit/>
          </a:bodyPr>
          <a:lstStyle/>
          <a:p>
            <a:pPr>
              <a:lnSpc>
                <a:spcPts val="8600"/>
              </a:lnSpc>
            </a:pPr>
            <a:r>
              <a:rPr lang="en-US" sz="7800" b="1" spc="-150" dirty="0">
                <a:solidFill>
                  <a:srgbClr val="221E20"/>
                </a:solidFill>
              </a:rPr>
              <a:t>Practicing the </a:t>
            </a:r>
            <a:r>
              <a:rPr lang="en-US" sz="7800" b="1" spc="-150" dirty="0">
                <a:solidFill>
                  <a:schemeClr val="tx2"/>
                </a:solidFill>
              </a:rPr>
              <a:t>three-step strategy</a:t>
            </a:r>
          </a:p>
        </p:txBody>
      </p:sp>
      <p:pic>
        <p:nvPicPr>
          <p:cNvPr id="39" name="Picture 38" descr="A screenshot of a phone&#10;&#10;Description automatically generated">
            <a:extLst>
              <a:ext uri="{FF2B5EF4-FFF2-40B4-BE49-F238E27FC236}">
                <a16:creationId xmlns:a16="http://schemas.microsoft.com/office/drawing/2014/main" id="{46E09C74-2802-D181-EEFD-D7E49609D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022" y="3636118"/>
            <a:ext cx="3116681" cy="6178685"/>
          </a:xfrm>
          <a:prstGeom prst="rect">
            <a:avLst/>
          </a:prstGeom>
        </p:spPr>
      </p:pic>
      <p:sp>
        <p:nvSpPr>
          <p:cNvPr id="4" name="Text Placeholder 7">
            <a:extLst>
              <a:ext uri="{FF2B5EF4-FFF2-40B4-BE49-F238E27FC236}">
                <a16:creationId xmlns:a16="http://schemas.microsoft.com/office/drawing/2014/main" id="{BA745409-3DC8-B4FE-EC5B-85BC75615200}"/>
              </a:ext>
            </a:extLst>
          </p:cNvPr>
          <p:cNvSpPr txBox="1">
            <a:spLocks/>
          </p:cNvSpPr>
          <p:nvPr/>
        </p:nvSpPr>
        <p:spPr>
          <a:xfrm>
            <a:off x="2005256" y="10157199"/>
            <a:ext cx="5102352" cy="2097957"/>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Aft>
                <a:spcPts val="1800"/>
              </a:spcAft>
              <a:buNone/>
              <a:defRPr/>
            </a:pPr>
            <a:r>
              <a:rPr lang="en-US" sz="4000" b="1" dirty="0">
                <a:solidFill>
                  <a:schemeClr val="tx2"/>
                </a:solidFill>
                <a:latin typeface="Arial" panose="020B0604020202020204" pitchFamily="34" charset="0"/>
                <a:cs typeface="Arial" panose="020B0604020202020204" pitchFamily="34" charset="0"/>
              </a:rPr>
              <a:t>Identify</a:t>
            </a:r>
            <a:br>
              <a:rPr lang="en-US" sz="4000" b="1" dirty="0">
                <a:solidFill>
                  <a:schemeClr val="tx2"/>
                </a:solidFill>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customer needs and offer samples that they’ll love.</a:t>
            </a:r>
          </a:p>
        </p:txBody>
      </p:sp>
      <p:sp>
        <p:nvSpPr>
          <p:cNvPr id="5" name="Text Placeholder 7">
            <a:extLst>
              <a:ext uri="{FF2B5EF4-FFF2-40B4-BE49-F238E27FC236}">
                <a16:creationId xmlns:a16="http://schemas.microsoft.com/office/drawing/2014/main" id="{B5D63813-5DFB-BE50-0821-555E3AAD6FFD}"/>
              </a:ext>
            </a:extLst>
          </p:cNvPr>
          <p:cNvSpPr txBox="1">
            <a:spLocks/>
          </p:cNvSpPr>
          <p:nvPr/>
        </p:nvSpPr>
        <p:spPr>
          <a:xfrm>
            <a:off x="16751194" y="10157199"/>
            <a:ext cx="4519492" cy="1851938"/>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Aft>
                <a:spcPts val="1200"/>
              </a:spcAft>
              <a:buNone/>
              <a:defRPr/>
            </a:pPr>
            <a:r>
              <a:rPr lang="en-US" sz="4000" b="1" dirty="0">
                <a:solidFill>
                  <a:schemeClr val="tx2"/>
                </a:solidFill>
                <a:latin typeface="Arial" panose="020B0604020202020204" pitchFamily="34" charset="0"/>
                <a:cs typeface="Arial" panose="020B0604020202020204" pitchFamily="34" charset="0"/>
              </a:rPr>
              <a:t>Help</a:t>
            </a:r>
            <a:br>
              <a:rPr lang="en-US" sz="3200" b="1" dirty="0">
                <a:solidFill>
                  <a:schemeClr val="tx2"/>
                </a:solidFill>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customer place an order that qualifies as VCS after using their free samples.</a:t>
            </a:r>
          </a:p>
          <a:p>
            <a:pPr marL="0" indent="0" algn="ctr">
              <a:spcAft>
                <a:spcPts val="1200"/>
              </a:spcAft>
              <a:buNone/>
              <a:defRPr/>
            </a:pPr>
            <a:endParaRPr lang="en-US" sz="3000" dirty="0">
              <a:latin typeface="Arial" panose="020B0604020202020204" pitchFamily="34" charset="0"/>
              <a:cs typeface="Arial" panose="020B0604020202020204" pitchFamily="34" charset="0"/>
            </a:endParaRPr>
          </a:p>
        </p:txBody>
      </p:sp>
      <p:sp>
        <p:nvSpPr>
          <p:cNvPr id="6" name="Text Placeholder 7">
            <a:extLst>
              <a:ext uri="{FF2B5EF4-FFF2-40B4-BE49-F238E27FC236}">
                <a16:creationId xmlns:a16="http://schemas.microsoft.com/office/drawing/2014/main" id="{7AAFC391-1F4B-7FD5-21E4-7E2F1D4BA2A0}"/>
              </a:ext>
            </a:extLst>
          </p:cNvPr>
          <p:cNvSpPr txBox="1">
            <a:spLocks/>
          </p:cNvSpPr>
          <p:nvPr/>
        </p:nvSpPr>
        <p:spPr>
          <a:xfrm>
            <a:off x="9922881" y="10157199"/>
            <a:ext cx="4330601" cy="1727477"/>
          </a:xfrm>
          <a:prstGeom prst="rect">
            <a:avLst/>
          </a:prstGeom>
        </p:spPr>
        <p:txBody>
          <a:bodyPr lIns="0" tIns="0" rIns="0" bIns="0">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Source Sans Pro" panose="020B0503030403020204" pitchFamily="34" charset="0"/>
                <a:ea typeface="Source Sans Pro" panose="020B0503030403020204" pitchFamily="34" charset="0"/>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Source Sans Pro" panose="020B0503030403020204" pitchFamily="34" charset="0"/>
                <a:ea typeface="Source Sans Pro" panose="020B0503030403020204" pitchFamily="34" charset="0"/>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Source Sans Pro" panose="020B0503030403020204" pitchFamily="34" charset="0"/>
                <a:ea typeface="Source Sans Pro" panose="020B0503030403020204" pitchFamily="34" charset="0"/>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Source Sans Pro" panose="020B0503030403020204" pitchFamily="34" charset="0"/>
                <a:ea typeface="Source Sans Pro" panose="020B0503030403020204" pitchFamily="34" charset="0"/>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Aft>
                <a:spcPts val="1800"/>
              </a:spcAft>
              <a:buNone/>
              <a:defRPr/>
            </a:pPr>
            <a:r>
              <a:rPr lang="en-US" sz="4000" b="1" dirty="0">
                <a:solidFill>
                  <a:schemeClr val="tx2"/>
                </a:solidFill>
                <a:latin typeface="Arial" panose="020B0604020202020204" pitchFamily="34" charset="0"/>
                <a:cs typeface="Arial" panose="020B0604020202020204" pitchFamily="34" charset="0"/>
              </a:rPr>
              <a:t>Follow up</a:t>
            </a:r>
            <a:br>
              <a:rPr lang="en-US" sz="4000" b="1" dirty="0">
                <a:solidFill>
                  <a:schemeClr val="tx2"/>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using the Share Feature </a:t>
            </a:r>
            <a:r>
              <a:rPr lang="en-US" sz="3000" dirty="0">
                <a:latin typeface="Arial" panose="020B0604020202020204" pitchFamily="34" charset="0"/>
                <a:cs typeface="Arial" panose="020B0604020202020204" pitchFamily="34" charset="0"/>
              </a:rPr>
              <a:t>to see if they want to order full-size products.</a:t>
            </a:r>
          </a:p>
        </p:txBody>
      </p:sp>
      <p:pic>
        <p:nvPicPr>
          <p:cNvPr id="26" name="Picture 25" descr="A person talking to another person&#10;&#10;Description automatically generated">
            <a:extLst>
              <a:ext uri="{FF2B5EF4-FFF2-40B4-BE49-F238E27FC236}">
                <a16:creationId xmlns:a16="http://schemas.microsoft.com/office/drawing/2014/main" id="{0C51A423-6F4D-4AB6-8931-E348501D8848}"/>
              </a:ext>
            </a:extLst>
          </p:cNvPr>
          <p:cNvPicPr>
            <a:picLocks noChangeAspect="1"/>
          </p:cNvPicPr>
          <p:nvPr/>
        </p:nvPicPr>
        <p:blipFill rotWithShape="1">
          <a:blip r:embed="rId4">
            <a:extLst>
              <a:ext uri="{28A0092B-C50C-407E-A947-70E740481C1C}">
                <a14:useLocalDpi xmlns:a14="http://schemas.microsoft.com/office/drawing/2010/main" val="0"/>
              </a:ext>
            </a:extLst>
          </a:blip>
          <a:srcRect l="15267" t="5000" r="25090" b="5587"/>
          <a:stretch/>
        </p:blipFill>
        <p:spPr>
          <a:xfrm>
            <a:off x="1917469" y="3896956"/>
            <a:ext cx="5486400" cy="5486400"/>
          </a:xfrm>
          <a:prstGeom prst="ellipse">
            <a:avLst/>
          </a:prstGeom>
        </p:spPr>
      </p:pic>
      <p:pic>
        <p:nvPicPr>
          <p:cNvPr id="28" name="Picture 27" descr="A few women looking at a phone&#10;&#10;Description automatically generated">
            <a:extLst>
              <a:ext uri="{FF2B5EF4-FFF2-40B4-BE49-F238E27FC236}">
                <a16:creationId xmlns:a16="http://schemas.microsoft.com/office/drawing/2014/main" id="{A986814B-A1DB-5AEC-E8BE-75BAE6E9D979}"/>
              </a:ext>
            </a:extLst>
          </p:cNvPr>
          <p:cNvPicPr>
            <a:picLocks noChangeAspect="1"/>
          </p:cNvPicPr>
          <p:nvPr/>
        </p:nvPicPr>
        <p:blipFill rotWithShape="1">
          <a:blip r:embed="rId5">
            <a:extLst>
              <a:ext uri="{28A0092B-C50C-407E-A947-70E740481C1C}">
                <a14:useLocalDpi xmlns:a14="http://schemas.microsoft.com/office/drawing/2010/main" val="0"/>
              </a:ext>
            </a:extLst>
          </a:blip>
          <a:srcRect l="18234" t="7538" r="20060"/>
          <a:stretch/>
        </p:blipFill>
        <p:spPr>
          <a:xfrm>
            <a:off x="16346359" y="3896956"/>
            <a:ext cx="5486400" cy="5486400"/>
          </a:xfrm>
          <a:prstGeom prst="ellipse">
            <a:avLst/>
          </a:prstGeom>
        </p:spPr>
      </p:pic>
      <p:grpSp>
        <p:nvGrpSpPr>
          <p:cNvPr id="20" name="Group 19">
            <a:extLst>
              <a:ext uri="{FF2B5EF4-FFF2-40B4-BE49-F238E27FC236}">
                <a16:creationId xmlns:a16="http://schemas.microsoft.com/office/drawing/2014/main" id="{3F2A8D9C-A107-16DF-A5C9-AB9CCB895400}"/>
              </a:ext>
            </a:extLst>
          </p:cNvPr>
          <p:cNvGrpSpPr/>
          <p:nvPr/>
        </p:nvGrpSpPr>
        <p:grpSpPr>
          <a:xfrm>
            <a:off x="3828699" y="8864929"/>
            <a:ext cx="1342536" cy="1097280"/>
            <a:chOff x="15296673" y="2682240"/>
            <a:chExt cx="2088389" cy="1706880"/>
          </a:xfrm>
        </p:grpSpPr>
        <p:sp>
          <p:nvSpPr>
            <p:cNvPr id="21" name="Oval 20">
              <a:extLst>
                <a:ext uri="{FF2B5EF4-FFF2-40B4-BE49-F238E27FC236}">
                  <a16:creationId xmlns:a16="http://schemas.microsoft.com/office/drawing/2014/main" id="{7D887918-F0A3-F27F-4ED7-1BB23FF8B40D}"/>
                </a:ext>
              </a:extLst>
            </p:cNvPr>
            <p:cNvSpPr/>
            <p:nvPr/>
          </p:nvSpPr>
          <p:spPr>
            <a:xfrm>
              <a:off x="15544800" y="2682240"/>
              <a:ext cx="1706880" cy="1706880"/>
            </a:xfrm>
            <a:prstGeom prst="ellipse">
              <a:avLst/>
            </a:prstGeom>
            <a:solidFill>
              <a:schemeClr val="bg1"/>
            </a:solidFill>
            <a:ln w="603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2" name="TextBox 21">
              <a:extLst>
                <a:ext uri="{FF2B5EF4-FFF2-40B4-BE49-F238E27FC236}">
                  <a16:creationId xmlns:a16="http://schemas.microsoft.com/office/drawing/2014/main" id="{125A4C88-12C9-5F8F-9F6C-1662EB1D6F48}"/>
                </a:ext>
              </a:extLst>
            </p:cNvPr>
            <p:cNvSpPr txBox="1"/>
            <p:nvPr/>
          </p:nvSpPr>
          <p:spPr>
            <a:xfrm>
              <a:off x="15296673" y="2758027"/>
              <a:ext cx="2088389" cy="15799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Source Sans Pro" panose="020B0503030403020204" pitchFamily="34" charset="0"/>
                  <a:cs typeface="Arial" panose="020B0604020202020204" pitchFamily="34" charset="0"/>
                </a:rPr>
                <a:t>1</a:t>
              </a:r>
            </a:p>
          </p:txBody>
        </p:sp>
      </p:grpSp>
      <p:grpSp>
        <p:nvGrpSpPr>
          <p:cNvPr id="36" name="Group 35">
            <a:extLst>
              <a:ext uri="{FF2B5EF4-FFF2-40B4-BE49-F238E27FC236}">
                <a16:creationId xmlns:a16="http://schemas.microsoft.com/office/drawing/2014/main" id="{FA48BC6F-6301-DCCB-4D6D-D1721552590B}"/>
              </a:ext>
            </a:extLst>
          </p:cNvPr>
          <p:cNvGrpSpPr/>
          <p:nvPr/>
        </p:nvGrpSpPr>
        <p:grpSpPr>
          <a:xfrm>
            <a:off x="11449573" y="8859860"/>
            <a:ext cx="1342536" cy="1102348"/>
            <a:chOff x="15338511" y="2674356"/>
            <a:chExt cx="2088389" cy="1714764"/>
          </a:xfrm>
        </p:grpSpPr>
        <p:sp>
          <p:nvSpPr>
            <p:cNvPr id="37" name="Oval 36">
              <a:extLst>
                <a:ext uri="{FF2B5EF4-FFF2-40B4-BE49-F238E27FC236}">
                  <a16:creationId xmlns:a16="http://schemas.microsoft.com/office/drawing/2014/main" id="{84632A04-47C4-A5FF-6DB4-C517F3237543}"/>
                </a:ext>
              </a:extLst>
            </p:cNvPr>
            <p:cNvSpPr/>
            <p:nvPr/>
          </p:nvSpPr>
          <p:spPr>
            <a:xfrm>
              <a:off x="15544800" y="2682240"/>
              <a:ext cx="1706880" cy="1706880"/>
            </a:xfrm>
            <a:prstGeom prst="ellipse">
              <a:avLst/>
            </a:prstGeom>
            <a:solidFill>
              <a:schemeClr val="bg1"/>
            </a:solidFill>
            <a:ln w="603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38" name="TextBox 37">
              <a:extLst>
                <a:ext uri="{FF2B5EF4-FFF2-40B4-BE49-F238E27FC236}">
                  <a16:creationId xmlns:a16="http://schemas.microsoft.com/office/drawing/2014/main" id="{0F9F1842-C18C-145F-D4DA-92B21E3BD6A9}"/>
                </a:ext>
              </a:extLst>
            </p:cNvPr>
            <p:cNvSpPr txBox="1"/>
            <p:nvPr/>
          </p:nvSpPr>
          <p:spPr>
            <a:xfrm>
              <a:off x="15338511" y="2674356"/>
              <a:ext cx="2088389" cy="15799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Source Sans Pro" panose="020B0503030403020204" pitchFamily="34" charset="0"/>
                  <a:cs typeface="Arial" panose="020B0604020202020204" pitchFamily="34" charset="0"/>
                </a:rPr>
                <a:t>2</a:t>
              </a:r>
            </a:p>
          </p:txBody>
        </p:sp>
      </p:grpSp>
      <p:pic>
        <p:nvPicPr>
          <p:cNvPr id="19" name="Picture 18" descr="A white container with a purple label and orange candies&#10;&#10;Description automatically generated">
            <a:extLst>
              <a:ext uri="{FF2B5EF4-FFF2-40B4-BE49-F238E27FC236}">
                <a16:creationId xmlns:a16="http://schemas.microsoft.com/office/drawing/2014/main" id="{42858F43-278E-9C73-6F0B-5BD8A2459262}"/>
              </a:ext>
            </a:extLst>
          </p:cNvPr>
          <p:cNvPicPr>
            <a:picLocks noChangeAspect="1"/>
          </p:cNvPicPr>
          <p:nvPr/>
        </p:nvPicPr>
        <p:blipFill rotWithShape="1">
          <a:blip r:embed="rId6">
            <a:extLst>
              <a:ext uri="{28A0092B-C50C-407E-A947-70E740481C1C}">
                <a14:useLocalDpi xmlns:a14="http://schemas.microsoft.com/office/drawing/2010/main" val="0"/>
              </a:ext>
            </a:extLst>
          </a:blip>
          <a:srcRect l="14551" r="15253"/>
          <a:stretch/>
        </p:blipFill>
        <p:spPr>
          <a:xfrm>
            <a:off x="20008578" y="6518031"/>
            <a:ext cx="2664687" cy="3796062"/>
          </a:xfrm>
          <a:prstGeom prst="rect">
            <a:avLst/>
          </a:prstGeom>
        </p:spPr>
      </p:pic>
      <p:pic>
        <p:nvPicPr>
          <p:cNvPr id="15" name="Picture 14" descr="A purple bag with white text&#10;&#10;Description automatically generated">
            <a:extLst>
              <a:ext uri="{FF2B5EF4-FFF2-40B4-BE49-F238E27FC236}">
                <a16:creationId xmlns:a16="http://schemas.microsoft.com/office/drawing/2014/main" id="{5D0F2D7F-1029-7000-398B-BAE3DBA4D5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2214" y="7749810"/>
            <a:ext cx="2557593" cy="2557593"/>
          </a:xfrm>
          <a:prstGeom prst="rect">
            <a:avLst/>
          </a:prstGeom>
        </p:spPr>
      </p:pic>
      <p:grpSp>
        <p:nvGrpSpPr>
          <p:cNvPr id="53" name="Group 52">
            <a:extLst>
              <a:ext uri="{FF2B5EF4-FFF2-40B4-BE49-F238E27FC236}">
                <a16:creationId xmlns:a16="http://schemas.microsoft.com/office/drawing/2014/main" id="{6FA70EC1-CEC9-5F20-CD97-918F80B85B31}"/>
              </a:ext>
            </a:extLst>
          </p:cNvPr>
          <p:cNvGrpSpPr/>
          <p:nvPr/>
        </p:nvGrpSpPr>
        <p:grpSpPr>
          <a:xfrm>
            <a:off x="18311016" y="8859860"/>
            <a:ext cx="1342536" cy="1102349"/>
            <a:chOff x="15380345" y="2674355"/>
            <a:chExt cx="2088390" cy="1714765"/>
          </a:xfrm>
        </p:grpSpPr>
        <p:sp>
          <p:nvSpPr>
            <p:cNvPr id="54" name="Oval 53">
              <a:extLst>
                <a:ext uri="{FF2B5EF4-FFF2-40B4-BE49-F238E27FC236}">
                  <a16:creationId xmlns:a16="http://schemas.microsoft.com/office/drawing/2014/main" id="{44AA3EEE-80C6-F9BF-2308-DA3BA064802E}"/>
                </a:ext>
              </a:extLst>
            </p:cNvPr>
            <p:cNvSpPr/>
            <p:nvPr/>
          </p:nvSpPr>
          <p:spPr>
            <a:xfrm>
              <a:off x="15544800" y="2682240"/>
              <a:ext cx="1706880" cy="1706880"/>
            </a:xfrm>
            <a:prstGeom prst="ellipse">
              <a:avLst/>
            </a:prstGeom>
            <a:solidFill>
              <a:schemeClr val="bg1"/>
            </a:solidFill>
            <a:ln w="603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55" name="TextBox 54">
              <a:extLst>
                <a:ext uri="{FF2B5EF4-FFF2-40B4-BE49-F238E27FC236}">
                  <a16:creationId xmlns:a16="http://schemas.microsoft.com/office/drawing/2014/main" id="{913AF708-3F01-44B2-6134-503ECB5B3659}"/>
                </a:ext>
              </a:extLst>
            </p:cNvPr>
            <p:cNvSpPr txBox="1"/>
            <p:nvPr/>
          </p:nvSpPr>
          <p:spPr>
            <a:xfrm>
              <a:off x="15380345" y="2674355"/>
              <a:ext cx="2088390" cy="15799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Source Sans Pro" panose="020B0503030403020204" pitchFamily="34" charset="0"/>
                  <a:cs typeface="Arial" panose="020B0604020202020204" pitchFamily="34" charset="0"/>
                </a:rPr>
                <a:t>3</a:t>
              </a:r>
            </a:p>
          </p:txBody>
        </p:sp>
      </p:grpSp>
      <p:sp>
        <p:nvSpPr>
          <p:cNvPr id="8" name="Footer Placeholder 4">
            <a:extLst>
              <a:ext uri="{FF2B5EF4-FFF2-40B4-BE49-F238E27FC236}">
                <a16:creationId xmlns:a16="http://schemas.microsoft.com/office/drawing/2014/main" id="{95288A5E-E702-6765-5661-93E9A8F542C3}"/>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sp>
        <p:nvSpPr>
          <p:cNvPr id="9" name="Footer Placeholder 4">
            <a:extLst>
              <a:ext uri="{FF2B5EF4-FFF2-40B4-BE49-F238E27FC236}">
                <a16:creationId xmlns:a16="http://schemas.microsoft.com/office/drawing/2014/main" id="{32B9464E-CA48-AFD9-085C-D6A5536E3A75}"/>
              </a:ext>
            </a:extLst>
          </p:cNvPr>
          <p:cNvSpPr txBox="1">
            <a:spLocks/>
          </p:cNvSpPr>
          <p:nvPr/>
        </p:nvSpPr>
        <p:spPr>
          <a:xfrm>
            <a:off x="2255233" y="13028999"/>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pic>
        <p:nvPicPr>
          <p:cNvPr id="10" name="Picture 9">
            <a:extLst>
              <a:ext uri="{FF2B5EF4-FFF2-40B4-BE49-F238E27FC236}">
                <a16:creationId xmlns:a16="http://schemas.microsoft.com/office/drawing/2014/main" id="{1D0884CA-6ED6-DC99-C9D5-0DD615C1827A}"/>
              </a:ext>
            </a:extLst>
          </p:cNvPr>
          <p:cNvPicPr>
            <a:picLocks noChangeAspect="1"/>
          </p:cNvPicPr>
          <p:nvPr/>
        </p:nvPicPr>
        <p:blipFill>
          <a:blip r:embed="rId8"/>
          <a:stretch>
            <a:fillRect/>
          </a:stretch>
        </p:blipFill>
        <p:spPr>
          <a:xfrm>
            <a:off x="0" y="12536832"/>
            <a:ext cx="24377650" cy="1179168"/>
          </a:xfrm>
          <a:prstGeom prst="rect">
            <a:avLst/>
          </a:prstGeom>
        </p:spPr>
      </p:pic>
    </p:spTree>
    <p:extLst>
      <p:ext uri="{BB962C8B-B14F-4D97-AF65-F5344CB8AC3E}">
        <p14:creationId xmlns:p14="http://schemas.microsoft.com/office/powerpoint/2010/main" val="195620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a:extLst>
              <a:ext uri="{FF2B5EF4-FFF2-40B4-BE49-F238E27FC236}">
                <a16:creationId xmlns:a16="http://schemas.microsoft.com/office/drawing/2014/main" id="{257B9E1B-0482-2503-64DB-C6057F8442E2}"/>
              </a:ext>
            </a:extLst>
          </p:cNvPr>
          <p:cNvSpPr txBox="1"/>
          <p:nvPr/>
        </p:nvSpPr>
        <p:spPr>
          <a:xfrm>
            <a:off x="1490244" y="1199142"/>
            <a:ext cx="4123747" cy="1195199"/>
          </a:xfrm>
          <a:prstGeom prst="rect">
            <a:avLst/>
          </a:prstGeom>
          <a:noFill/>
        </p:spPr>
        <p:txBody>
          <a:bodyPr wrap="square" rtlCol="0">
            <a:spAutoFit/>
          </a:bodyPr>
          <a:lstStyle/>
          <a:p>
            <a:pPr>
              <a:lnSpc>
                <a:spcPts val="8600"/>
              </a:lnSpc>
            </a:pPr>
            <a:r>
              <a:rPr lang="en-US" sz="7800" b="1" spc="-150" dirty="0">
                <a:solidFill>
                  <a:srgbClr val="221E20"/>
                </a:solidFill>
              </a:rPr>
              <a:t>Beauty</a:t>
            </a:r>
            <a:endParaRPr lang="en-US" sz="7800" b="1" spc="-150" dirty="0">
              <a:solidFill>
                <a:schemeClr val="tx2"/>
              </a:solidFill>
            </a:endParaRPr>
          </a:p>
        </p:txBody>
      </p:sp>
      <p:sp>
        <p:nvSpPr>
          <p:cNvPr id="99" name="TextBox 98">
            <a:extLst>
              <a:ext uri="{FF2B5EF4-FFF2-40B4-BE49-F238E27FC236}">
                <a16:creationId xmlns:a16="http://schemas.microsoft.com/office/drawing/2014/main" id="{6DE70333-2C98-CEFA-8FE4-B1AE5FC5828B}"/>
              </a:ext>
            </a:extLst>
          </p:cNvPr>
          <p:cNvSpPr txBox="1"/>
          <p:nvPr/>
        </p:nvSpPr>
        <p:spPr>
          <a:xfrm>
            <a:off x="1531087" y="723013"/>
            <a:ext cx="7060019" cy="492443"/>
          </a:xfrm>
          <a:prstGeom prst="rect">
            <a:avLst/>
          </a:prstGeom>
          <a:noFill/>
        </p:spPr>
        <p:txBody>
          <a:bodyPr wrap="square" rtlCol="0">
            <a:spAutoFit/>
          </a:bodyPr>
          <a:lstStyle/>
          <a:p>
            <a:r>
              <a:rPr lang="en-US" sz="2600" b="1" dirty="0">
                <a:solidFill>
                  <a:schemeClr val="accent2"/>
                </a:solidFill>
              </a:rPr>
              <a:t>SAMPLES IN EVERY CATEGORY</a:t>
            </a:r>
          </a:p>
        </p:txBody>
      </p:sp>
      <p:pic>
        <p:nvPicPr>
          <p:cNvPr id="111" name="Picture 110" descr="A picture containing text&#10;&#10;Description automatically generated">
            <a:extLst>
              <a:ext uri="{FF2B5EF4-FFF2-40B4-BE49-F238E27FC236}">
                <a16:creationId xmlns:a16="http://schemas.microsoft.com/office/drawing/2014/main" id="{EACD7659-475D-B778-04C7-818DA315D3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0920" y="4025745"/>
            <a:ext cx="4713180" cy="4713180"/>
          </a:xfrm>
          <a:prstGeom prst="rect">
            <a:avLst/>
          </a:prstGeom>
        </p:spPr>
      </p:pic>
      <p:grpSp>
        <p:nvGrpSpPr>
          <p:cNvPr id="119" name="Group 118">
            <a:extLst>
              <a:ext uri="{FF2B5EF4-FFF2-40B4-BE49-F238E27FC236}">
                <a16:creationId xmlns:a16="http://schemas.microsoft.com/office/drawing/2014/main" id="{3C0A715A-7C3E-1C6A-67EF-F47B2258957C}"/>
              </a:ext>
            </a:extLst>
          </p:cNvPr>
          <p:cNvGrpSpPr/>
          <p:nvPr/>
        </p:nvGrpSpPr>
        <p:grpSpPr>
          <a:xfrm>
            <a:off x="8729645" y="5860860"/>
            <a:ext cx="4075120" cy="4832445"/>
            <a:chOff x="11933034" y="7242539"/>
            <a:chExt cx="4075120" cy="4832445"/>
          </a:xfrm>
        </p:grpSpPr>
        <p:pic>
          <p:nvPicPr>
            <p:cNvPr id="126" name="Picture 125" descr="Text&#10;&#10;Description automatically generated">
              <a:extLst>
                <a:ext uri="{FF2B5EF4-FFF2-40B4-BE49-F238E27FC236}">
                  <a16:creationId xmlns:a16="http://schemas.microsoft.com/office/drawing/2014/main" id="{48A364A0-A432-E06E-8543-B5A8E795CA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33034" y="7242539"/>
              <a:ext cx="2572359" cy="4137212"/>
            </a:xfrm>
            <a:prstGeom prst="rect">
              <a:avLst/>
            </a:prstGeom>
          </p:spPr>
        </p:pic>
        <p:pic>
          <p:nvPicPr>
            <p:cNvPr id="127" name="Picture 126" descr="A picture containing text&#10;&#10;Description automatically generated">
              <a:extLst>
                <a:ext uri="{FF2B5EF4-FFF2-40B4-BE49-F238E27FC236}">
                  <a16:creationId xmlns:a16="http://schemas.microsoft.com/office/drawing/2014/main" id="{35F2BD4E-94E4-CF71-6247-D4B0041AD9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437124" y="7937772"/>
              <a:ext cx="2571030" cy="4137212"/>
            </a:xfrm>
            <a:prstGeom prst="rect">
              <a:avLst/>
            </a:prstGeom>
          </p:spPr>
        </p:pic>
      </p:grpSp>
      <p:pic>
        <p:nvPicPr>
          <p:cNvPr id="129" name="Picture 128" descr="A picture containing text, yellow, sign, electronics&#10;&#10;Description automatically generated">
            <a:extLst>
              <a:ext uri="{FF2B5EF4-FFF2-40B4-BE49-F238E27FC236}">
                <a16:creationId xmlns:a16="http://schemas.microsoft.com/office/drawing/2014/main" id="{2BB09F25-C0E0-3F1F-6ED0-B1FF80C495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284766" y="3180617"/>
            <a:ext cx="2500702" cy="2500702"/>
          </a:xfrm>
          <a:prstGeom prst="rect">
            <a:avLst/>
          </a:prstGeom>
        </p:spPr>
      </p:pic>
      <p:pic>
        <p:nvPicPr>
          <p:cNvPr id="134" name="Picture 133" descr="Text&#10;&#10;Description automatically generated with low confidence">
            <a:extLst>
              <a:ext uri="{FF2B5EF4-FFF2-40B4-BE49-F238E27FC236}">
                <a16:creationId xmlns:a16="http://schemas.microsoft.com/office/drawing/2014/main" id="{1045292D-A4DE-39E2-FA22-057F000872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76842" y="2114139"/>
            <a:ext cx="4343400" cy="4343400"/>
          </a:xfrm>
          <a:prstGeom prst="rect">
            <a:avLst/>
          </a:prstGeom>
        </p:spPr>
      </p:pic>
      <p:pic>
        <p:nvPicPr>
          <p:cNvPr id="139" name="Picture 138" descr="A picture containing text&#10;&#10;Description automatically generated">
            <a:extLst>
              <a:ext uri="{FF2B5EF4-FFF2-40B4-BE49-F238E27FC236}">
                <a16:creationId xmlns:a16="http://schemas.microsoft.com/office/drawing/2014/main" id="{01B03E0D-5C7E-315B-77E9-967BA83A0A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69817" y="858315"/>
            <a:ext cx="4090516" cy="4090516"/>
          </a:xfrm>
          <a:prstGeom prst="rect">
            <a:avLst/>
          </a:prstGeom>
        </p:spPr>
      </p:pic>
      <p:pic>
        <p:nvPicPr>
          <p:cNvPr id="150" name="Picture 149" descr="A picture containing text, toiletry, skin cream&#10;&#10;Description automatically generated">
            <a:extLst>
              <a:ext uri="{FF2B5EF4-FFF2-40B4-BE49-F238E27FC236}">
                <a16:creationId xmlns:a16="http://schemas.microsoft.com/office/drawing/2014/main" id="{1294619C-521F-9D51-5819-84B51DFF0D2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5049" r="15390" b="10156"/>
          <a:stretch/>
        </p:blipFill>
        <p:spPr>
          <a:xfrm>
            <a:off x="13719624" y="6665368"/>
            <a:ext cx="4133088" cy="5338180"/>
          </a:xfrm>
          <a:prstGeom prst="rect">
            <a:avLst/>
          </a:prstGeom>
        </p:spPr>
      </p:pic>
      <p:sp>
        <p:nvSpPr>
          <p:cNvPr id="166" name="TextBox 165">
            <a:extLst>
              <a:ext uri="{FF2B5EF4-FFF2-40B4-BE49-F238E27FC236}">
                <a16:creationId xmlns:a16="http://schemas.microsoft.com/office/drawing/2014/main" id="{8808BFA3-65C0-33E3-29D4-D865284BDD47}"/>
              </a:ext>
            </a:extLst>
          </p:cNvPr>
          <p:cNvSpPr txBox="1"/>
          <p:nvPr/>
        </p:nvSpPr>
        <p:spPr>
          <a:xfrm>
            <a:off x="1436197" y="2596896"/>
            <a:ext cx="10752627" cy="707886"/>
          </a:xfrm>
          <a:prstGeom prst="rect">
            <a:avLst/>
          </a:prstGeom>
          <a:noFill/>
        </p:spPr>
        <p:txBody>
          <a:bodyPr wrap="square" rtlCol="0">
            <a:spAutoFit/>
          </a:bodyPr>
          <a:lstStyle/>
          <a:p>
            <a:r>
              <a:rPr lang="en-US" sz="4000" b="1" dirty="0">
                <a:solidFill>
                  <a:schemeClr val="accent2"/>
                </a:solidFill>
              </a:rPr>
              <a:t>Search “</a:t>
            </a:r>
            <a:r>
              <a:rPr lang="en-US" sz="4000" b="1" dirty="0"/>
              <a:t>samples</a:t>
            </a:r>
            <a:r>
              <a:rPr lang="en-US" sz="4000" b="1" dirty="0">
                <a:solidFill>
                  <a:schemeClr val="accent2"/>
                </a:solidFill>
              </a:rPr>
              <a:t>” on the Amway website.</a:t>
            </a:r>
          </a:p>
        </p:txBody>
      </p:sp>
      <p:pic>
        <p:nvPicPr>
          <p:cNvPr id="168" name="Picture 167" descr="A picture containing text&#10;&#10;Description automatically generated">
            <a:extLst>
              <a:ext uri="{FF2B5EF4-FFF2-40B4-BE49-F238E27FC236}">
                <a16:creationId xmlns:a16="http://schemas.microsoft.com/office/drawing/2014/main" id="{68955955-0136-6B8A-AA5C-A72E8D7CD8A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873147" y="4964930"/>
            <a:ext cx="7283717" cy="7283717"/>
          </a:xfrm>
          <a:prstGeom prst="rect">
            <a:avLst/>
          </a:prstGeom>
        </p:spPr>
      </p:pic>
      <p:pic>
        <p:nvPicPr>
          <p:cNvPr id="15" name="Picture 14">
            <a:extLst>
              <a:ext uri="{FF2B5EF4-FFF2-40B4-BE49-F238E27FC236}">
                <a16:creationId xmlns:a16="http://schemas.microsoft.com/office/drawing/2014/main" id="{680E8471-CD14-1114-2127-D768FDF70DBB}"/>
              </a:ext>
            </a:extLst>
          </p:cNvPr>
          <p:cNvPicPr>
            <a:picLocks noChangeAspect="1"/>
          </p:cNvPicPr>
          <p:nvPr/>
        </p:nvPicPr>
        <p:blipFill>
          <a:blip r:embed="rId11"/>
          <a:stretch>
            <a:fillRect/>
          </a:stretch>
        </p:blipFill>
        <p:spPr>
          <a:xfrm flipV="1">
            <a:off x="0" y="12516858"/>
            <a:ext cx="24377650" cy="1199142"/>
          </a:xfrm>
          <a:prstGeom prst="rect">
            <a:avLst/>
          </a:prstGeom>
        </p:spPr>
      </p:pic>
      <p:pic>
        <p:nvPicPr>
          <p:cNvPr id="3" name="Picture 2" descr="A group of posters with lipsticks on them&#10;&#10;Description automatically generated">
            <a:extLst>
              <a:ext uri="{FF2B5EF4-FFF2-40B4-BE49-F238E27FC236}">
                <a16:creationId xmlns:a16="http://schemas.microsoft.com/office/drawing/2014/main" id="{3D0E6829-314F-FDF3-0DE5-E04618C714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2331" y="7453106"/>
            <a:ext cx="5486400" cy="5486400"/>
          </a:xfrm>
          <a:prstGeom prst="rect">
            <a:avLst/>
          </a:prstGeom>
        </p:spPr>
      </p:pic>
    </p:spTree>
    <p:extLst>
      <p:ext uri="{BB962C8B-B14F-4D97-AF65-F5344CB8AC3E}">
        <p14:creationId xmlns:p14="http://schemas.microsoft.com/office/powerpoint/2010/main" val="126286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descr="Graphical user interface, application&#10;&#10;Description automatically generated">
            <a:extLst>
              <a:ext uri="{FF2B5EF4-FFF2-40B4-BE49-F238E27FC236}">
                <a16:creationId xmlns:a16="http://schemas.microsoft.com/office/drawing/2014/main" id="{F58A270F-5F91-2DC7-B930-C3C5BD9D11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22861" y="2547460"/>
            <a:ext cx="3271839" cy="2862860"/>
          </a:xfrm>
          <a:prstGeom prst="rect">
            <a:avLst/>
          </a:prstGeom>
        </p:spPr>
      </p:pic>
      <p:sp>
        <p:nvSpPr>
          <p:cNvPr id="59" name="Footer Placeholder 4">
            <a:extLst>
              <a:ext uri="{FF2B5EF4-FFF2-40B4-BE49-F238E27FC236}">
                <a16:creationId xmlns:a16="http://schemas.microsoft.com/office/drawing/2014/main" id="{B86AAF29-E0DE-28D5-D800-3481B6C6758D}"/>
              </a:ext>
            </a:extLst>
          </p:cNvPr>
          <p:cNvSpPr txBox="1">
            <a:spLocks/>
          </p:cNvSpPr>
          <p:nvPr/>
        </p:nvSpPr>
        <p:spPr>
          <a:xfrm>
            <a:off x="2727254" y="12983510"/>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endParaRPr lang="en-US" sz="1600" dirty="0">
              <a:latin typeface="Arial" panose="020B0604020202020204" pitchFamily="34" charset="0"/>
            </a:endParaRPr>
          </a:p>
        </p:txBody>
      </p:sp>
      <p:sp>
        <p:nvSpPr>
          <p:cNvPr id="61" name="TextBox 60">
            <a:extLst>
              <a:ext uri="{FF2B5EF4-FFF2-40B4-BE49-F238E27FC236}">
                <a16:creationId xmlns:a16="http://schemas.microsoft.com/office/drawing/2014/main" id="{E4DDE794-CEA9-CEB3-B6FC-B78FE2387D57}"/>
              </a:ext>
            </a:extLst>
          </p:cNvPr>
          <p:cNvSpPr txBox="1"/>
          <p:nvPr/>
        </p:nvSpPr>
        <p:spPr>
          <a:xfrm>
            <a:off x="1490244" y="1199142"/>
            <a:ext cx="7249719" cy="1195199"/>
          </a:xfrm>
          <a:prstGeom prst="rect">
            <a:avLst/>
          </a:prstGeom>
          <a:noFill/>
        </p:spPr>
        <p:txBody>
          <a:bodyPr wrap="square" rtlCol="0">
            <a:spAutoFit/>
          </a:bodyPr>
          <a:lstStyle/>
          <a:p>
            <a:pPr>
              <a:lnSpc>
                <a:spcPts val="8600"/>
              </a:lnSpc>
            </a:pPr>
            <a:r>
              <a:rPr lang="en-US" sz="7800" b="1" spc="-150" dirty="0">
                <a:solidFill>
                  <a:srgbClr val="221E20"/>
                </a:solidFill>
              </a:rPr>
              <a:t>Nutrition</a:t>
            </a:r>
            <a:endParaRPr lang="en-US" sz="7800" b="1" spc="-150" dirty="0">
              <a:solidFill>
                <a:schemeClr val="tx2"/>
              </a:solidFill>
            </a:endParaRPr>
          </a:p>
        </p:txBody>
      </p:sp>
      <p:sp>
        <p:nvSpPr>
          <p:cNvPr id="62" name="TextBox 61">
            <a:extLst>
              <a:ext uri="{FF2B5EF4-FFF2-40B4-BE49-F238E27FC236}">
                <a16:creationId xmlns:a16="http://schemas.microsoft.com/office/drawing/2014/main" id="{7A691BB4-A126-EF91-B027-6D158B8BE072}"/>
              </a:ext>
            </a:extLst>
          </p:cNvPr>
          <p:cNvSpPr txBox="1"/>
          <p:nvPr/>
        </p:nvSpPr>
        <p:spPr>
          <a:xfrm>
            <a:off x="1531087" y="723013"/>
            <a:ext cx="7060019" cy="492443"/>
          </a:xfrm>
          <a:prstGeom prst="rect">
            <a:avLst/>
          </a:prstGeom>
          <a:noFill/>
        </p:spPr>
        <p:txBody>
          <a:bodyPr wrap="square" rtlCol="0">
            <a:spAutoFit/>
          </a:bodyPr>
          <a:lstStyle/>
          <a:p>
            <a:r>
              <a:rPr lang="en-US" sz="2600" b="1" dirty="0">
                <a:solidFill>
                  <a:schemeClr val="tx2"/>
                </a:solidFill>
              </a:rPr>
              <a:t>SAMPLES IN EVERY CATEGORY</a:t>
            </a:r>
          </a:p>
        </p:txBody>
      </p:sp>
      <p:pic>
        <p:nvPicPr>
          <p:cNvPr id="156" name="Picture 155" descr="A picture containing company name&#10;&#10;Description automatically generated">
            <a:extLst>
              <a:ext uri="{FF2B5EF4-FFF2-40B4-BE49-F238E27FC236}">
                <a16:creationId xmlns:a16="http://schemas.microsoft.com/office/drawing/2014/main" id="{C7BD4362-773D-69E3-6E6F-664B9EEAFB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08340" y="7895921"/>
            <a:ext cx="1392960" cy="1392960"/>
          </a:xfrm>
          <a:prstGeom prst="rect">
            <a:avLst/>
          </a:prstGeom>
        </p:spPr>
      </p:pic>
      <p:pic>
        <p:nvPicPr>
          <p:cNvPr id="6" name="Picture 5" descr="A pink bottle of shampoo&#10;&#10;Description automatically generated with low confidence">
            <a:extLst>
              <a:ext uri="{FF2B5EF4-FFF2-40B4-BE49-F238E27FC236}">
                <a16:creationId xmlns:a16="http://schemas.microsoft.com/office/drawing/2014/main" id="{276D037C-A963-4879-362A-BE3720E9EE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98019" y="6072772"/>
            <a:ext cx="2236796" cy="3131515"/>
          </a:xfrm>
          <a:prstGeom prst="rect">
            <a:avLst/>
          </a:prstGeom>
        </p:spPr>
      </p:pic>
      <p:pic>
        <p:nvPicPr>
          <p:cNvPr id="45" name="Picture 44" descr="Text&#10;&#10;Description automatically generated">
            <a:extLst>
              <a:ext uri="{FF2B5EF4-FFF2-40B4-BE49-F238E27FC236}">
                <a16:creationId xmlns:a16="http://schemas.microsoft.com/office/drawing/2014/main" id="{D3207E44-E9D4-D5FA-8CEC-9F745F3073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728738">
            <a:off x="11804156" y="4381866"/>
            <a:ext cx="2860356" cy="2252530"/>
          </a:xfrm>
          <a:prstGeom prst="rect">
            <a:avLst/>
          </a:prstGeom>
        </p:spPr>
      </p:pic>
      <p:grpSp>
        <p:nvGrpSpPr>
          <p:cNvPr id="140" name="Group 139">
            <a:extLst>
              <a:ext uri="{FF2B5EF4-FFF2-40B4-BE49-F238E27FC236}">
                <a16:creationId xmlns:a16="http://schemas.microsoft.com/office/drawing/2014/main" id="{0434C5A8-4653-9BF3-4640-FD5A2DD98142}"/>
              </a:ext>
            </a:extLst>
          </p:cNvPr>
          <p:cNvGrpSpPr/>
          <p:nvPr/>
        </p:nvGrpSpPr>
        <p:grpSpPr>
          <a:xfrm>
            <a:off x="3890817" y="4257675"/>
            <a:ext cx="7458809" cy="2842557"/>
            <a:chOff x="3924620" y="3065093"/>
            <a:chExt cx="8450268" cy="3220402"/>
          </a:xfrm>
        </p:grpSpPr>
        <p:pic>
          <p:nvPicPr>
            <p:cNvPr id="118" name="Picture 117" descr="Funnel chart&#10;&#10;Description automatically generated">
              <a:extLst>
                <a:ext uri="{FF2B5EF4-FFF2-40B4-BE49-F238E27FC236}">
                  <a16:creationId xmlns:a16="http://schemas.microsoft.com/office/drawing/2014/main" id="{06DA93A9-52D2-9822-49DB-BFE2A831ECA2}"/>
                </a:ext>
              </a:extLst>
            </p:cNvPr>
            <p:cNvPicPr>
              <a:picLocks noChangeAspect="1"/>
            </p:cNvPicPr>
            <p:nvPr/>
          </p:nvPicPr>
          <p:blipFill>
            <a:blip r:embed="rId7"/>
            <a:stretch>
              <a:fillRect/>
            </a:stretch>
          </p:blipFill>
          <p:spPr>
            <a:xfrm>
              <a:off x="8503260" y="3065093"/>
              <a:ext cx="1723927" cy="2090663"/>
            </a:xfrm>
            <a:prstGeom prst="rect">
              <a:avLst/>
            </a:prstGeom>
          </p:spPr>
        </p:pic>
        <p:pic>
          <p:nvPicPr>
            <p:cNvPr id="119" name="Picture 118" descr="A picture containing calendar&#10;&#10;Description automatically generated">
              <a:extLst>
                <a:ext uri="{FF2B5EF4-FFF2-40B4-BE49-F238E27FC236}">
                  <a16:creationId xmlns:a16="http://schemas.microsoft.com/office/drawing/2014/main" id="{AA4EDE7D-B5EC-FF42-3164-27202BEEE53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42132" y="3167360"/>
              <a:ext cx="2154179" cy="2154179"/>
            </a:xfrm>
            <a:prstGeom prst="rect">
              <a:avLst/>
            </a:prstGeom>
          </p:spPr>
        </p:pic>
        <p:pic>
          <p:nvPicPr>
            <p:cNvPr id="120" name="Picture 119" descr="A picture containing graphical user interface&#10;&#10;Description automatically generated">
              <a:extLst>
                <a:ext uri="{FF2B5EF4-FFF2-40B4-BE49-F238E27FC236}">
                  <a16:creationId xmlns:a16="http://schemas.microsoft.com/office/drawing/2014/main" id="{A33CEACD-46FC-C9EE-74AB-B04821474DAF}"/>
                </a:ext>
              </a:extLst>
            </p:cNvPr>
            <p:cNvPicPr>
              <a:picLocks noChangeAspect="1"/>
            </p:cNvPicPr>
            <p:nvPr/>
          </p:nvPicPr>
          <p:blipFill>
            <a:blip r:embed="rId9"/>
            <a:stretch>
              <a:fillRect/>
            </a:stretch>
          </p:blipFill>
          <p:spPr>
            <a:xfrm>
              <a:off x="4743222" y="3131781"/>
              <a:ext cx="1767716" cy="2090664"/>
            </a:xfrm>
            <a:prstGeom prst="rect">
              <a:avLst/>
            </a:prstGeom>
          </p:spPr>
        </p:pic>
        <p:pic>
          <p:nvPicPr>
            <p:cNvPr id="127" name="Picture 126" descr="A picture containing text&#10;&#10;Description automatically generated">
              <a:extLst>
                <a:ext uri="{FF2B5EF4-FFF2-40B4-BE49-F238E27FC236}">
                  <a16:creationId xmlns:a16="http://schemas.microsoft.com/office/drawing/2014/main" id="{8EC30F6C-C8CA-C76D-326A-0DDA85CA5F2D}"/>
                </a:ext>
              </a:extLst>
            </p:cNvPr>
            <p:cNvPicPr>
              <a:picLocks noChangeAspect="1"/>
            </p:cNvPicPr>
            <p:nvPr/>
          </p:nvPicPr>
          <p:blipFill>
            <a:blip r:embed="rId10"/>
            <a:stretch>
              <a:fillRect/>
            </a:stretch>
          </p:blipFill>
          <p:spPr>
            <a:xfrm>
              <a:off x="5739042" y="4084466"/>
              <a:ext cx="1739182" cy="2090663"/>
            </a:xfrm>
            <a:prstGeom prst="rect">
              <a:avLst/>
            </a:prstGeom>
          </p:spPr>
        </p:pic>
        <p:pic>
          <p:nvPicPr>
            <p:cNvPr id="128" name="Picture 127" descr="Graphical user interface&#10;&#10;Description automatically generated">
              <a:extLst>
                <a:ext uri="{FF2B5EF4-FFF2-40B4-BE49-F238E27FC236}">
                  <a16:creationId xmlns:a16="http://schemas.microsoft.com/office/drawing/2014/main" id="{7411E527-AC21-3D04-B1FF-471F314FDC4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84224" y="3167360"/>
              <a:ext cx="2090664" cy="2090663"/>
            </a:xfrm>
            <a:prstGeom prst="rect">
              <a:avLst/>
            </a:prstGeom>
          </p:spPr>
        </p:pic>
        <p:pic>
          <p:nvPicPr>
            <p:cNvPr id="130" name="Picture 129" descr="Graphical user interface&#10;&#10;Description automatically generated">
              <a:extLst>
                <a:ext uri="{FF2B5EF4-FFF2-40B4-BE49-F238E27FC236}">
                  <a16:creationId xmlns:a16="http://schemas.microsoft.com/office/drawing/2014/main" id="{70769583-FDD0-43E4-9709-04EF9CFABDC1}"/>
                </a:ext>
              </a:extLst>
            </p:cNvPr>
            <p:cNvPicPr>
              <a:picLocks noChangeAspect="1"/>
            </p:cNvPicPr>
            <p:nvPr/>
          </p:nvPicPr>
          <p:blipFill>
            <a:blip r:embed="rId12"/>
            <a:stretch>
              <a:fillRect/>
            </a:stretch>
          </p:blipFill>
          <p:spPr>
            <a:xfrm>
              <a:off x="9478157" y="4049960"/>
              <a:ext cx="1721564" cy="2090663"/>
            </a:xfrm>
            <a:prstGeom prst="rect">
              <a:avLst/>
            </a:prstGeom>
          </p:spPr>
        </p:pic>
        <p:pic>
          <p:nvPicPr>
            <p:cNvPr id="131" name="Picture 130" descr="A picture containing text&#10;&#10;Description automatically generated">
              <a:extLst>
                <a:ext uri="{FF2B5EF4-FFF2-40B4-BE49-F238E27FC236}">
                  <a16:creationId xmlns:a16="http://schemas.microsoft.com/office/drawing/2014/main" id="{3EFAED14-BC8C-F883-02EA-06860D3945D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924620" y="4194832"/>
              <a:ext cx="2090663" cy="2090663"/>
            </a:xfrm>
            <a:prstGeom prst="rect">
              <a:avLst/>
            </a:prstGeom>
          </p:spPr>
        </p:pic>
        <p:pic>
          <p:nvPicPr>
            <p:cNvPr id="132" name="Picture 131" descr="A picture containing graphical user interface&#10;&#10;Description automatically generated">
              <a:extLst>
                <a:ext uri="{FF2B5EF4-FFF2-40B4-BE49-F238E27FC236}">
                  <a16:creationId xmlns:a16="http://schemas.microsoft.com/office/drawing/2014/main" id="{91127190-F587-896A-5433-6D3E01CD49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24997" y="4194831"/>
              <a:ext cx="2090664" cy="2090664"/>
            </a:xfrm>
            <a:prstGeom prst="rect">
              <a:avLst/>
            </a:prstGeom>
          </p:spPr>
        </p:pic>
      </p:grpSp>
      <p:sp>
        <p:nvSpPr>
          <p:cNvPr id="141" name="TextBox 140">
            <a:extLst>
              <a:ext uri="{FF2B5EF4-FFF2-40B4-BE49-F238E27FC236}">
                <a16:creationId xmlns:a16="http://schemas.microsoft.com/office/drawing/2014/main" id="{053830F3-7EB4-BB56-F646-1571CFFC0C9A}"/>
              </a:ext>
            </a:extLst>
          </p:cNvPr>
          <p:cNvSpPr txBox="1"/>
          <p:nvPr/>
        </p:nvSpPr>
        <p:spPr>
          <a:xfrm>
            <a:off x="1432903" y="2596447"/>
            <a:ext cx="11368697" cy="707886"/>
          </a:xfrm>
          <a:prstGeom prst="rect">
            <a:avLst/>
          </a:prstGeom>
          <a:noFill/>
        </p:spPr>
        <p:txBody>
          <a:bodyPr wrap="square" rtlCol="0">
            <a:spAutoFit/>
          </a:bodyPr>
          <a:lstStyle/>
          <a:p>
            <a:r>
              <a:rPr lang="en-US" sz="4000" b="1" dirty="0">
                <a:solidFill>
                  <a:schemeClr val="tx2"/>
                </a:solidFill>
              </a:rPr>
              <a:t>Search “</a:t>
            </a:r>
            <a:r>
              <a:rPr lang="en-US" sz="4000" b="1" dirty="0"/>
              <a:t>samples</a:t>
            </a:r>
            <a:r>
              <a:rPr lang="en-US" sz="4000" b="1" dirty="0">
                <a:solidFill>
                  <a:schemeClr val="tx2"/>
                </a:solidFill>
              </a:rPr>
              <a:t>” on the Amway website.</a:t>
            </a:r>
          </a:p>
        </p:txBody>
      </p:sp>
      <p:grpSp>
        <p:nvGrpSpPr>
          <p:cNvPr id="86" name="Group 85">
            <a:extLst>
              <a:ext uri="{FF2B5EF4-FFF2-40B4-BE49-F238E27FC236}">
                <a16:creationId xmlns:a16="http://schemas.microsoft.com/office/drawing/2014/main" id="{0E66755A-0030-AE90-6E78-81ACFC180556}"/>
              </a:ext>
            </a:extLst>
          </p:cNvPr>
          <p:cNvGrpSpPr/>
          <p:nvPr/>
        </p:nvGrpSpPr>
        <p:grpSpPr>
          <a:xfrm>
            <a:off x="10831673" y="7068812"/>
            <a:ext cx="2397851" cy="2769100"/>
            <a:chOff x="12730134" y="4299179"/>
            <a:chExt cx="2555154" cy="2950758"/>
          </a:xfrm>
        </p:grpSpPr>
        <p:pic>
          <p:nvPicPr>
            <p:cNvPr id="83" name="Picture 82" descr="Graphical user interface, application&#10;&#10;Description automatically generated">
              <a:extLst>
                <a:ext uri="{FF2B5EF4-FFF2-40B4-BE49-F238E27FC236}">
                  <a16:creationId xmlns:a16="http://schemas.microsoft.com/office/drawing/2014/main" id="{E7E0A2F6-05D0-E669-455B-ABB577952EA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2730134" y="4299179"/>
              <a:ext cx="2464554" cy="2950758"/>
            </a:xfrm>
            <a:prstGeom prst="rect">
              <a:avLst/>
            </a:prstGeom>
          </p:spPr>
        </p:pic>
        <p:pic>
          <p:nvPicPr>
            <p:cNvPr id="85" name="Picture 84" descr="A green rectangle with white text&#10;&#10;Description automatically generated with medium confidence">
              <a:extLst>
                <a:ext uri="{FF2B5EF4-FFF2-40B4-BE49-F238E27FC236}">
                  <a16:creationId xmlns:a16="http://schemas.microsoft.com/office/drawing/2014/main" id="{FC7151BA-A9AD-CBF0-9419-B9994D319A1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3849236" y="5785767"/>
              <a:ext cx="1436052" cy="1436052"/>
            </a:xfrm>
            <a:prstGeom prst="rect">
              <a:avLst/>
            </a:prstGeom>
          </p:spPr>
        </p:pic>
      </p:grpSp>
      <p:grpSp>
        <p:nvGrpSpPr>
          <p:cNvPr id="3" name="Group 2">
            <a:extLst>
              <a:ext uri="{FF2B5EF4-FFF2-40B4-BE49-F238E27FC236}">
                <a16:creationId xmlns:a16="http://schemas.microsoft.com/office/drawing/2014/main" id="{D75E90FE-A94F-9E09-513D-37AD3FC386AB}"/>
              </a:ext>
            </a:extLst>
          </p:cNvPr>
          <p:cNvGrpSpPr>
            <a:grpSpLocks noChangeAspect="1"/>
          </p:cNvGrpSpPr>
          <p:nvPr/>
        </p:nvGrpSpPr>
        <p:grpSpPr>
          <a:xfrm>
            <a:off x="17976357" y="5030710"/>
            <a:ext cx="5753293" cy="4343681"/>
            <a:chOff x="13579970" y="6270240"/>
            <a:chExt cx="6724599" cy="5077009"/>
          </a:xfrm>
        </p:grpSpPr>
        <p:pic>
          <p:nvPicPr>
            <p:cNvPr id="4" name="Picture 3" descr="Graphical user interface, text, application&#10;&#10;Description automatically generated">
              <a:extLst>
                <a:ext uri="{FF2B5EF4-FFF2-40B4-BE49-F238E27FC236}">
                  <a16:creationId xmlns:a16="http://schemas.microsoft.com/office/drawing/2014/main" id="{5C4575A6-63E8-7BFD-B2DA-B4C40A5EDAB7}"/>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4045079" y="6952191"/>
              <a:ext cx="3021372" cy="2091147"/>
            </a:xfrm>
            <a:prstGeom prst="rect">
              <a:avLst/>
            </a:prstGeom>
          </p:spPr>
        </p:pic>
        <p:grpSp>
          <p:nvGrpSpPr>
            <p:cNvPr id="5" name="Group 4">
              <a:extLst>
                <a:ext uri="{FF2B5EF4-FFF2-40B4-BE49-F238E27FC236}">
                  <a16:creationId xmlns:a16="http://schemas.microsoft.com/office/drawing/2014/main" id="{B57A3252-2752-08AA-A8C1-399D8EBAF584}"/>
                </a:ext>
              </a:extLst>
            </p:cNvPr>
            <p:cNvGrpSpPr/>
            <p:nvPr/>
          </p:nvGrpSpPr>
          <p:grpSpPr>
            <a:xfrm>
              <a:off x="14731265" y="7837846"/>
              <a:ext cx="3098527" cy="1932883"/>
              <a:chOff x="3171449" y="8923215"/>
              <a:chExt cx="5626505" cy="3509852"/>
            </a:xfrm>
          </p:grpSpPr>
          <p:pic>
            <p:nvPicPr>
              <p:cNvPr id="35" name="Picture 34" descr="Text, chat or text message&#10;&#10;Description automatically generatedbonehealth-am.pngbonehealth-pm.png">
                <a:extLst>
                  <a:ext uri="{FF2B5EF4-FFF2-40B4-BE49-F238E27FC236}">
                    <a16:creationId xmlns:a16="http://schemas.microsoft.com/office/drawing/2014/main" id="{74D08DE8-338F-1FE0-8750-EC40392FC10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171449" y="8961314"/>
                <a:ext cx="2854261" cy="3365648"/>
              </a:xfrm>
              <a:prstGeom prst="rect">
                <a:avLst/>
              </a:prstGeom>
            </p:spPr>
          </p:pic>
          <p:pic>
            <p:nvPicPr>
              <p:cNvPr id="36" name="Picture 35" descr="Graphical user interface, application&#10;&#10;Description automatically generated">
                <a:extLst>
                  <a:ext uri="{FF2B5EF4-FFF2-40B4-BE49-F238E27FC236}">
                    <a16:creationId xmlns:a16="http://schemas.microsoft.com/office/drawing/2014/main" id="{AEB0954C-B66F-E2BE-679C-24D83005E81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821402" y="8923215"/>
                <a:ext cx="2976552" cy="3509852"/>
              </a:xfrm>
              <a:prstGeom prst="rect">
                <a:avLst/>
              </a:prstGeom>
            </p:spPr>
          </p:pic>
        </p:grpSp>
        <p:grpSp>
          <p:nvGrpSpPr>
            <p:cNvPr id="7" name="Group 6">
              <a:extLst>
                <a:ext uri="{FF2B5EF4-FFF2-40B4-BE49-F238E27FC236}">
                  <a16:creationId xmlns:a16="http://schemas.microsoft.com/office/drawing/2014/main" id="{F6F465F1-6AC5-EC43-941A-8F8E4BDB3AD6}"/>
                </a:ext>
              </a:extLst>
            </p:cNvPr>
            <p:cNvGrpSpPr/>
            <p:nvPr/>
          </p:nvGrpSpPr>
          <p:grpSpPr>
            <a:xfrm>
              <a:off x="13579970" y="8869702"/>
              <a:ext cx="3021372" cy="1860488"/>
              <a:chOff x="9158297" y="1700898"/>
              <a:chExt cx="5486401" cy="3378392"/>
            </a:xfrm>
          </p:grpSpPr>
          <p:pic>
            <p:nvPicPr>
              <p:cNvPr id="21" name="Picture 20" descr="Text, letter&#10;&#10;Description automatically generated">
                <a:extLst>
                  <a:ext uri="{FF2B5EF4-FFF2-40B4-BE49-F238E27FC236}">
                    <a16:creationId xmlns:a16="http://schemas.microsoft.com/office/drawing/2014/main" id="{2E30E7EE-7658-1CD6-75A9-CDFBFA770753}"/>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158297" y="1713124"/>
                <a:ext cx="2854261" cy="3366166"/>
              </a:xfrm>
              <a:prstGeom prst="rect">
                <a:avLst/>
              </a:prstGeom>
            </p:spPr>
          </p:pic>
          <p:pic>
            <p:nvPicPr>
              <p:cNvPr id="34" name="Picture 33" descr="Text&#10;&#10;Description automatically generated">
                <a:extLst>
                  <a:ext uri="{FF2B5EF4-FFF2-40B4-BE49-F238E27FC236}">
                    <a16:creationId xmlns:a16="http://schemas.microsoft.com/office/drawing/2014/main" id="{5A63BA1D-F73B-A94C-6931-A58BC5F3B594}"/>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1789998" y="1700898"/>
                <a:ext cx="2854700" cy="3366167"/>
              </a:xfrm>
              <a:prstGeom prst="rect">
                <a:avLst/>
              </a:prstGeom>
            </p:spPr>
          </p:pic>
        </p:grpSp>
        <p:pic>
          <p:nvPicPr>
            <p:cNvPr id="9" name="Picture 8" descr="A picture containing text, blackboard&#10;&#10;Description automatically generated">
              <a:extLst>
                <a:ext uri="{FF2B5EF4-FFF2-40B4-BE49-F238E27FC236}">
                  <a16:creationId xmlns:a16="http://schemas.microsoft.com/office/drawing/2014/main" id="{7C03E319-2608-D3B0-CE25-C79068F26EF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7012084" y="8484423"/>
              <a:ext cx="2441330" cy="1851342"/>
            </a:xfrm>
            <a:prstGeom prst="rect">
              <a:avLst/>
            </a:prstGeom>
          </p:spPr>
        </p:pic>
        <p:pic>
          <p:nvPicPr>
            <p:cNvPr id="13" name="Picture 12" descr="Text&#10;&#10;Description automatically generated">
              <a:extLst>
                <a:ext uri="{FF2B5EF4-FFF2-40B4-BE49-F238E27FC236}">
                  <a16:creationId xmlns:a16="http://schemas.microsoft.com/office/drawing/2014/main" id="{7492151B-49EE-0573-3A24-DF39E3D32A1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7624892" y="9592147"/>
              <a:ext cx="2314419" cy="1755102"/>
            </a:xfrm>
            <a:prstGeom prst="rect">
              <a:avLst/>
            </a:prstGeom>
          </p:spPr>
        </p:pic>
        <p:grpSp>
          <p:nvGrpSpPr>
            <p:cNvPr id="15" name="Group 14">
              <a:extLst>
                <a:ext uri="{FF2B5EF4-FFF2-40B4-BE49-F238E27FC236}">
                  <a16:creationId xmlns:a16="http://schemas.microsoft.com/office/drawing/2014/main" id="{856551AA-B43D-EAE7-315D-D37CF5A9F96D}"/>
                </a:ext>
              </a:extLst>
            </p:cNvPr>
            <p:cNvGrpSpPr/>
            <p:nvPr/>
          </p:nvGrpSpPr>
          <p:grpSpPr>
            <a:xfrm>
              <a:off x="17255546" y="6270240"/>
              <a:ext cx="3049023" cy="2202192"/>
              <a:chOff x="4047004" y="7663317"/>
              <a:chExt cx="2081025" cy="1503045"/>
            </a:xfrm>
          </p:grpSpPr>
          <p:pic>
            <p:nvPicPr>
              <p:cNvPr id="17" name="Picture 16" descr="Graphical user interface, application&#10;&#10;Description automatically generated">
                <a:extLst>
                  <a:ext uri="{FF2B5EF4-FFF2-40B4-BE49-F238E27FC236}">
                    <a16:creationId xmlns:a16="http://schemas.microsoft.com/office/drawing/2014/main" id="{BA35E56D-6869-65B9-59A9-A483A3EF1CC1}"/>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047004" y="7902780"/>
                <a:ext cx="1274201" cy="1263582"/>
              </a:xfrm>
              <a:prstGeom prst="rect">
                <a:avLst/>
              </a:prstGeom>
            </p:spPr>
          </p:pic>
          <p:pic>
            <p:nvPicPr>
              <p:cNvPr id="18" name="Picture 17" descr="Text&#10;&#10;Description automatically generated">
                <a:extLst>
                  <a:ext uri="{FF2B5EF4-FFF2-40B4-BE49-F238E27FC236}">
                    <a16:creationId xmlns:a16="http://schemas.microsoft.com/office/drawing/2014/main" id="{D065C377-EFD6-FC9F-4674-82394BE83835}"/>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853828" y="7663317"/>
                <a:ext cx="1274201" cy="1265034"/>
              </a:xfrm>
              <a:prstGeom prst="rect">
                <a:avLst/>
              </a:prstGeom>
            </p:spPr>
          </p:pic>
        </p:grpSp>
      </p:grpSp>
      <p:pic>
        <p:nvPicPr>
          <p:cNvPr id="11" name="Picture 10" descr="Graphical user interface, application, website&#10;&#10;Description automatically generated">
            <a:extLst>
              <a:ext uri="{FF2B5EF4-FFF2-40B4-BE49-F238E27FC236}">
                <a16:creationId xmlns:a16="http://schemas.microsoft.com/office/drawing/2014/main" id="{CEDA703A-928B-541A-9901-DF26F8AEBAD5}"/>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8707486" y="3713525"/>
            <a:ext cx="4889711" cy="963221"/>
          </a:xfrm>
          <a:prstGeom prst="rect">
            <a:avLst/>
          </a:prstGeom>
        </p:spPr>
      </p:pic>
      <p:grpSp>
        <p:nvGrpSpPr>
          <p:cNvPr id="68" name="Group 67">
            <a:extLst>
              <a:ext uri="{FF2B5EF4-FFF2-40B4-BE49-F238E27FC236}">
                <a16:creationId xmlns:a16="http://schemas.microsoft.com/office/drawing/2014/main" id="{FFA1E48E-6311-6EE0-2FE0-4F148B65B587}"/>
              </a:ext>
            </a:extLst>
          </p:cNvPr>
          <p:cNvGrpSpPr/>
          <p:nvPr/>
        </p:nvGrpSpPr>
        <p:grpSpPr>
          <a:xfrm>
            <a:off x="1575572" y="9555227"/>
            <a:ext cx="2250820" cy="2327017"/>
            <a:chOff x="19035639" y="1463684"/>
            <a:chExt cx="3765462" cy="3892936"/>
          </a:xfrm>
        </p:grpSpPr>
        <p:pic>
          <p:nvPicPr>
            <p:cNvPr id="65" name="Picture 64" descr="Text&#10;&#10;Description automatically generated">
              <a:extLst>
                <a:ext uri="{FF2B5EF4-FFF2-40B4-BE49-F238E27FC236}">
                  <a16:creationId xmlns:a16="http://schemas.microsoft.com/office/drawing/2014/main" id="{76A8658B-7248-8D79-D42A-9651645F3D95}"/>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rot="21052138">
              <a:off x="19035639" y="1463684"/>
              <a:ext cx="3031977" cy="3031977"/>
            </a:xfrm>
            <a:prstGeom prst="rect">
              <a:avLst/>
            </a:prstGeom>
          </p:spPr>
        </p:pic>
        <p:pic>
          <p:nvPicPr>
            <p:cNvPr id="67" name="Picture 66" descr="Text&#10;&#10;Description automatically generated">
              <a:extLst>
                <a:ext uri="{FF2B5EF4-FFF2-40B4-BE49-F238E27FC236}">
                  <a16:creationId xmlns:a16="http://schemas.microsoft.com/office/drawing/2014/main" id="{A6ED81DD-0E29-4556-25E3-73FD3F218ADC}"/>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rot="652226">
              <a:off x="20057901" y="1699020"/>
              <a:ext cx="2743200" cy="3657600"/>
            </a:xfrm>
            <a:prstGeom prst="rect">
              <a:avLst/>
            </a:prstGeom>
          </p:spPr>
        </p:pic>
      </p:grpSp>
      <p:grpSp>
        <p:nvGrpSpPr>
          <p:cNvPr id="190" name="Group 189">
            <a:extLst>
              <a:ext uri="{FF2B5EF4-FFF2-40B4-BE49-F238E27FC236}">
                <a16:creationId xmlns:a16="http://schemas.microsoft.com/office/drawing/2014/main" id="{BBA54F67-5E6A-02C7-1E4B-0578D3D5BC06}"/>
              </a:ext>
            </a:extLst>
          </p:cNvPr>
          <p:cNvGrpSpPr/>
          <p:nvPr/>
        </p:nvGrpSpPr>
        <p:grpSpPr>
          <a:xfrm>
            <a:off x="4056615" y="8979967"/>
            <a:ext cx="3048000" cy="2817469"/>
            <a:chOff x="2887220" y="10509062"/>
            <a:chExt cx="3048000" cy="2817469"/>
          </a:xfrm>
        </p:grpSpPr>
        <p:pic>
          <p:nvPicPr>
            <p:cNvPr id="186" name="Picture 185" descr="A picture containing graphical user interface&#10;&#10;Description automatically generated">
              <a:extLst>
                <a:ext uri="{FF2B5EF4-FFF2-40B4-BE49-F238E27FC236}">
                  <a16:creationId xmlns:a16="http://schemas.microsoft.com/office/drawing/2014/main" id="{4FE7D45F-3E84-CAB6-BB9C-D63EFF84E7E6}"/>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823961" y="10509062"/>
              <a:ext cx="2084808" cy="2817469"/>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FA66BD48-ED80-1E53-79F5-01214786B92D}"/>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2887220" y="12346663"/>
              <a:ext cx="3048000" cy="790226"/>
            </a:xfrm>
            <a:prstGeom prst="rect">
              <a:avLst/>
            </a:prstGeom>
          </p:spPr>
        </p:pic>
      </p:grpSp>
      <p:sp>
        <p:nvSpPr>
          <p:cNvPr id="26" name="Rounded Rectangle 14">
            <a:extLst>
              <a:ext uri="{FF2B5EF4-FFF2-40B4-BE49-F238E27FC236}">
                <a16:creationId xmlns:a16="http://schemas.microsoft.com/office/drawing/2014/main" id="{33EE7A23-E116-9985-9874-B954515EAA1D}"/>
              </a:ext>
            </a:extLst>
          </p:cNvPr>
          <p:cNvSpPr/>
          <p:nvPr/>
        </p:nvSpPr>
        <p:spPr>
          <a:xfrm>
            <a:off x="16871072" y="9297950"/>
            <a:ext cx="2748795" cy="2420277"/>
          </a:xfrm>
          <a:prstGeom prst="roundRect">
            <a:avLst/>
          </a:prstGeom>
          <a:solidFill>
            <a:schemeClr val="accent2">
              <a:lumMod val="20000"/>
              <a:lumOff val="80000"/>
            </a:schemeClr>
          </a:solid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3200" b="1" dirty="0">
                <a:solidFill>
                  <a:schemeClr val="accent2"/>
                </a:solidFill>
              </a:rPr>
              <a:t>Share from full-size products too!</a:t>
            </a:r>
          </a:p>
        </p:txBody>
      </p:sp>
      <p:pic>
        <p:nvPicPr>
          <p:cNvPr id="2" name="Picture 1" descr="Graphical user interface, text, application, chat or text message&#10;&#10;Description automatically generated">
            <a:extLst>
              <a:ext uri="{FF2B5EF4-FFF2-40B4-BE49-F238E27FC236}">
                <a16:creationId xmlns:a16="http://schemas.microsoft.com/office/drawing/2014/main" id="{9070FC2D-A517-FEBA-8BCE-31CA536B8338}"/>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rot="550164">
            <a:off x="9924840" y="10922063"/>
            <a:ext cx="2860356" cy="1072634"/>
          </a:xfrm>
          <a:prstGeom prst="rect">
            <a:avLst/>
          </a:prstGeom>
        </p:spPr>
      </p:pic>
      <p:pic>
        <p:nvPicPr>
          <p:cNvPr id="29" name="Picture 28" descr="Text&#10;&#10;Description automatically generated with medium confidence">
            <a:extLst>
              <a:ext uri="{FF2B5EF4-FFF2-40B4-BE49-F238E27FC236}">
                <a16:creationId xmlns:a16="http://schemas.microsoft.com/office/drawing/2014/main" id="{B2986D1D-2F66-3FB0-CD49-144E9FD6DF20}"/>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7951645" y="10012577"/>
            <a:ext cx="2622566" cy="788774"/>
          </a:xfrm>
          <a:prstGeom prst="rect">
            <a:avLst/>
          </a:prstGeom>
        </p:spPr>
      </p:pic>
      <p:pic>
        <p:nvPicPr>
          <p:cNvPr id="22" name="Picture 21">
            <a:extLst>
              <a:ext uri="{FF2B5EF4-FFF2-40B4-BE49-F238E27FC236}">
                <a16:creationId xmlns:a16="http://schemas.microsoft.com/office/drawing/2014/main" id="{199A5996-34B5-559E-9E30-27CA49C2127F}"/>
              </a:ext>
            </a:extLst>
          </p:cNvPr>
          <p:cNvPicPr>
            <a:picLocks noChangeAspect="1"/>
          </p:cNvPicPr>
          <p:nvPr/>
        </p:nvPicPr>
        <p:blipFill>
          <a:blip r:embed="rId33"/>
          <a:stretch>
            <a:fillRect/>
          </a:stretch>
        </p:blipFill>
        <p:spPr>
          <a:xfrm>
            <a:off x="0" y="12558037"/>
            <a:ext cx="24377650" cy="1157964"/>
          </a:xfrm>
          <a:prstGeom prst="rect">
            <a:avLst/>
          </a:prstGeom>
        </p:spPr>
      </p:pic>
      <p:pic>
        <p:nvPicPr>
          <p:cNvPr id="28" name="Picture 27" descr="A close-up of a package&#10;&#10;Description automatically generated">
            <a:extLst>
              <a:ext uri="{FF2B5EF4-FFF2-40B4-BE49-F238E27FC236}">
                <a16:creationId xmlns:a16="http://schemas.microsoft.com/office/drawing/2014/main" id="{BF2FCFD3-3F16-4DBD-8841-45DD7CDF119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3518" y="6372487"/>
            <a:ext cx="2856650" cy="2560320"/>
          </a:xfrm>
          <a:prstGeom prst="rect">
            <a:avLst/>
          </a:prstGeom>
        </p:spPr>
      </p:pic>
      <p:pic>
        <p:nvPicPr>
          <p:cNvPr id="31" name="Picture 30" descr="A white rectangular package with a black background&#10;&#10;Description automatically generated">
            <a:extLst>
              <a:ext uri="{FF2B5EF4-FFF2-40B4-BE49-F238E27FC236}">
                <a16:creationId xmlns:a16="http://schemas.microsoft.com/office/drawing/2014/main" id="{1AFAB57F-5F55-7CFB-9253-E8954433927E}"/>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rot="592650">
            <a:off x="13953217" y="10497138"/>
            <a:ext cx="3108960" cy="1017817"/>
          </a:xfrm>
          <a:prstGeom prst="rect">
            <a:avLst/>
          </a:prstGeom>
        </p:spPr>
      </p:pic>
      <p:pic>
        <p:nvPicPr>
          <p:cNvPr id="30" name="Picture 29" descr="A white rectangular package with a black background&#10;&#10;Description automatically generated">
            <a:extLst>
              <a:ext uri="{FF2B5EF4-FFF2-40B4-BE49-F238E27FC236}">
                <a16:creationId xmlns:a16="http://schemas.microsoft.com/office/drawing/2014/main" id="{468AD49F-50BB-1665-44CA-D213A4D51D7F}"/>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tretch>
            <a:fillRect/>
          </a:stretch>
        </p:blipFill>
        <p:spPr>
          <a:xfrm rot="592650">
            <a:off x="14280017" y="10938816"/>
            <a:ext cx="3108960" cy="1017817"/>
          </a:xfrm>
          <a:prstGeom prst="rect">
            <a:avLst/>
          </a:prstGeom>
        </p:spPr>
      </p:pic>
    </p:spTree>
    <p:extLst>
      <p:ext uri="{BB962C8B-B14F-4D97-AF65-F5344CB8AC3E}">
        <p14:creationId xmlns:p14="http://schemas.microsoft.com/office/powerpoint/2010/main" val="123803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A picture containing graphical user interface&#10;&#10;Description automatically generated">
            <a:extLst>
              <a:ext uri="{FF2B5EF4-FFF2-40B4-BE49-F238E27FC236}">
                <a16:creationId xmlns:a16="http://schemas.microsoft.com/office/drawing/2014/main" id="{F1BB483E-E070-946C-FFD5-E8026FFEB4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85930" y="249331"/>
            <a:ext cx="4607200" cy="4607200"/>
          </a:xfrm>
          <a:prstGeom prst="rect">
            <a:avLst/>
          </a:prstGeom>
        </p:spPr>
      </p:pic>
      <p:pic>
        <p:nvPicPr>
          <p:cNvPr id="46" name="Picture 45" descr="A picture containing diagram&#10;&#10;Description automatically generated">
            <a:extLst>
              <a:ext uri="{FF2B5EF4-FFF2-40B4-BE49-F238E27FC236}">
                <a16:creationId xmlns:a16="http://schemas.microsoft.com/office/drawing/2014/main" id="{22C883CA-6653-9699-7D12-B77552ADA107}"/>
              </a:ext>
            </a:extLst>
          </p:cNvPr>
          <p:cNvPicPr>
            <a:picLocks noChangeAspect="1"/>
          </p:cNvPicPr>
          <p:nvPr/>
        </p:nvPicPr>
        <p:blipFill>
          <a:blip r:embed="rId4"/>
          <a:stretch>
            <a:fillRect/>
          </a:stretch>
        </p:blipFill>
        <p:spPr>
          <a:xfrm>
            <a:off x="10593493" y="8038213"/>
            <a:ext cx="6441360" cy="4337182"/>
          </a:xfrm>
          <a:prstGeom prst="rect">
            <a:avLst/>
          </a:prstGeom>
        </p:spPr>
      </p:pic>
      <p:pic>
        <p:nvPicPr>
          <p:cNvPr id="48" name="Picture 47" descr="A picture containing arrow&#10;&#10;Description automatically generated">
            <a:extLst>
              <a:ext uri="{FF2B5EF4-FFF2-40B4-BE49-F238E27FC236}">
                <a16:creationId xmlns:a16="http://schemas.microsoft.com/office/drawing/2014/main" id="{9038EF3B-E71A-DD22-B81D-35F7F1777C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3148" y="8325616"/>
            <a:ext cx="4582310" cy="4582310"/>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BBB77F50-17AE-2FED-7266-D9BE5C4AEBC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965967" y="4693283"/>
            <a:ext cx="2327662" cy="5377618"/>
          </a:xfrm>
          <a:prstGeom prst="rect">
            <a:avLst/>
          </a:prstGeom>
        </p:spPr>
      </p:pic>
      <p:pic>
        <p:nvPicPr>
          <p:cNvPr id="81" name="Picture 80" descr="Graphical user interface&#10;&#10;Description automatically generated">
            <a:extLst>
              <a:ext uri="{FF2B5EF4-FFF2-40B4-BE49-F238E27FC236}">
                <a16:creationId xmlns:a16="http://schemas.microsoft.com/office/drawing/2014/main" id="{99D63DFB-C471-37EE-F4C1-F43A0F164E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56" b="90000" l="5778" r="52667">
                        <a14:foregroundMark x1="33667" y1="10000" x2="43667" y2="6722"/>
                        <a14:foregroundMark x1="43667" y1="6722" x2="48944" y2="9611"/>
                        <a14:foregroundMark x1="33875" y1="4452" x2="44000" y2="4500"/>
                        <a14:foregroundMark x1="44000" y1="4500" x2="44056" y2="4778"/>
                        <a14:foregroundMark x1="34667" y1="4444" x2="33913" y2="4505"/>
                        <a14:foregroundMark x1="33763" y1="4299" x2="35056" y2="4056"/>
                        <a14:backgroundMark x1="30389" y1="5000" x2="30667" y2="4722"/>
                        <a14:backgroundMark x1="30222" y1="4944" x2="30333" y2="4500"/>
                        <a14:backgroundMark x1="30167" y1="5000" x2="31278" y2="4556"/>
                        <a14:backgroundMark x1="31722" y1="4333" x2="33000" y2="4222"/>
                        <a14:backgroundMark x1="33667" y1="4167" x2="30944" y2="4722"/>
                      </a14:backgroundRemoval>
                    </a14:imgEffect>
                  </a14:imgLayer>
                </a14:imgProps>
              </a:ext>
            </a:extLst>
          </a:blip>
          <a:srcRect r="41407"/>
          <a:stretch/>
        </p:blipFill>
        <p:spPr>
          <a:xfrm>
            <a:off x="19174728" y="4800250"/>
            <a:ext cx="3078324" cy="5253731"/>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47C05EFA-E3F2-6899-B1F0-B887CA29BCE4}"/>
              </a:ext>
            </a:extLst>
          </p:cNvPr>
          <p:cNvSpPr txBox="1"/>
          <p:nvPr/>
        </p:nvSpPr>
        <p:spPr>
          <a:xfrm>
            <a:off x="1490244" y="1199142"/>
            <a:ext cx="10205570" cy="1195199"/>
          </a:xfrm>
          <a:prstGeom prst="rect">
            <a:avLst/>
          </a:prstGeom>
          <a:noFill/>
        </p:spPr>
        <p:txBody>
          <a:bodyPr wrap="square" rtlCol="0">
            <a:spAutoFit/>
          </a:bodyPr>
          <a:lstStyle/>
          <a:p>
            <a:pPr>
              <a:lnSpc>
                <a:spcPts val="8600"/>
              </a:lnSpc>
            </a:pPr>
            <a:r>
              <a:rPr lang="en-US" sz="7800" b="1" spc="-150" dirty="0">
                <a:solidFill>
                  <a:srgbClr val="221E20"/>
                </a:solidFill>
              </a:rPr>
              <a:t>Sports Nutrition</a:t>
            </a:r>
            <a:endParaRPr lang="en-US" sz="7800" b="1" spc="-150" dirty="0">
              <a:solidFill>
                <a:schemeClr val="tx2"/>
              </a:solidFill>
            </a:endParaRPr>
          </a:p>
        </p:txBody>
      </p:sp>
      <p:sp>
        <p:nvSpPr>
          <p:cNvPr id="8" name="TextBox 7">
            <a:extLst>
              <a:ext uri="{FF2B5EF4-FFF2-40B4-BE49-F238E27FC236}">
                <a16:creationId xmlns:a16="http://schemas.microsoft.com/office/drawing/2014/main" id="{7A69D0B3-E13A-9762-E36B-47B2BFCBF01A}"/>
              </a:ext>
            </a:extLst>
          </p:cNvPr>
          <p:cNvSpPr txBox="1"/>
          <p:nvPr/>
        </p:nvSpPr>
        <p:spPr>
          <a:xfrm>
            <a:off x="1531087" y="723013"/>
            <a:ext cx="7060019" cy="492443"/>
          </a:xfrm>
          <a:prstGeom prst="rect">
            <a:avLst/>
          </a:prstGeom>
          <a:noFill/>
        </p:spPr>
        <p:txBody>
          <a:bodyPr wrap="square" rtlCol="0">
            <a:spAutoFit/>
          </a:bodyPr>
          <a:lstStyle/>
          <a:p>
            <a:r>
              <a:rPr lang="en-US" sz="2600" b="1" dirty="0">
                <a:solidFill>
                  <a:schemeClr val="tx2"/>
                </a:solidFill>
              </a:rPr>
              <a:t>SAMPLES IN EVERY CATEGORY</a:t>
            </a:r>
          </a:p>
        </p:txBody>
      </p:sp>
      <p:pic>
        <p:nvPicPr>
          <p:cNvPr id="7" name="Picture 6" descr="A picture containing text, underpants&#10;&#10;Description automatically generated">
            <a:extLst>
              <a:ext uri="{FF2B5EF4-FFF2-40B4-BE49-F238E27FC236}">
                <a16:creationId xmlns:a16="http://schemas.microsoft.com/office/drawing/2014/main" id="{304D0786-1B91-7B6E-4F6D-FCEA10548B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3014" y="9101569"/>
            <a:ext cx="2592587" cy="3160230"/>
          </a:xfrm>
          <a:prstGeom prst="rect">
            <a:avLst/>
          </a:prstGeom>
        </p:spPr>
      </p:pic>
      <p:pic>
        <p:nvPicPr>
          <p:cNvPr id="70" name="Picture 69" descr="A picture containing icon&#10;&#10;Description automatically generated">
            <a:extLst>
              <a:ext uri="{FF2B5EF4-FFF2-40B4-BE49-F238E27FC236}">
                <a16:creationId xmlns:a16="http://schemas.microsoft.com/office/drawing/2014/main" id="{1CF9C221-3D48-6B47-2FE9-9890373395D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74148" y="4163457"/>
            <a:ext cx="3671009" cy="3671009"/>
          </a:xfrm>
          <a:prstGeom prst="rect">
            <a:avLst/>
          </a:prstGeom>
        </p:spPr>
      </p:pic>
      <p:pic>
        <p:nvPicPr>
          <p:cNvPr id="67" name="Picture 66">
            <a:extLst>
              <a:ext uri="{FF2B5EF4-FFF2-40B4-BE49-F238E27FC236}">
                <a16:creationId xmlns:a16="http://schemas.microsoft.com/office/drawing/2014/main" id="{911B93DC-F386-8DC4-B070-9A67240C8FF5}"/>
              </a:ext>
            </a:extLst>
          </p:cNvPr>
          <p:cNvPicPr>
            <a:picLocks noChangeAspect="1"/>
          </p:cNvPicPr>
          <p:nvPr/>
        </p:nvPicPr>
        <p:blipFill>
          <a:blip r:embed="rId11"/>
          <a:srcRect/>
          <a:stretch/>
        </p:blipFill>
        <p:spPr>
          <a:xfrm>
            <a:off x="10671463" y="4320858"/>
            <a:ext cx="3403238" cy="3403238"/>
          </a:xfrm>
          <a:prstGeom prst="rect">
            <a:avLst/>
          </a:prstGeom>
        </p:spPr>
      </p:pic>
      <p:sp>
        <p:nvSpPr>
          <p:cNvPr id="96" name="TextBox 95">
            <a:extLst>
              <a:ext uri="{FF2B5EF4-FFF2-40B4-BE49-F238E27FC236}">
                <a16:creationId xmlns:a16="http://schemas.microsoft.com/office/drawing/2014/main" id="{D41FFE13-2A07-3B1C-FA30-BC5DAF5FCD6C}"/>
              </a:ext>
            </a:extLst>
          </p:cNvPr>
          <p:cNvSpPr txBox="1"/>
          <p:nvPr/>
        </p:nvSpPr>
        <p:spPr>
          <a:xfrm>
            <a:off x="1432903" y="2596447"/>
            <a:ext cx="11368697" cy="707886"/>
          </a:xfrm>
          <a:prstGeom prst="rect">
            <a:avLst/>
          </a:prstGeom>
          <a:noFill/>
        </p:spPr>
        <p:txBody>
          <a:bodyPr wrap="square" rtlCol="0">
            <a:spAutoFit/>
          </a:bodyPr>
          <a:lstStyle/>
          <a:p>
            <a:r>
              <a:rPr lang="en-US" sz="4000" b="1" dirty="0">
                <a:solidFill>
                  <a:schemeClr val="tx2"/>
                </a:solidFill>
              </a:rPr>
              <a:t>Search “</a:t>
            </a:r>
            <a:r>
              <a:rPr lang="en-US" sz="4000" b="1" dirty="0"/>
              <a:t>samples</a:t>
            </a:r>
            <a:r>
              <a:rPr lang="en-US" sz="4000" b="1" dirty="0">
                <a:solidFill>
                  <a:schemeClr val="tx2"/>
                </a:solidFill>
              </a:rPr>
              <a:t>” on the Amway website.</a:t>
            </a:r>
          </a:p>
        </p:txBody>
      </p:sp>
      <p:grpSp>
        <p:nvGrpSpPr>
          <p:cNvPr id="59" name="Group 58">
            <a:extLst>
              <a:ext uri="{FF2B5EF4-FFF2-40B4-BE49-F238E27FC236}">
                <a16:creationId xmlns:a16="http://schemas.microsoft.com/office/drawing/2014/main" id="{58722272-E41D-7CD4-52C6-9B99F200B62C}"/>
              </a:ext>
            </a:extLst>
          </p:cNvPr>
          <p:cNvGrpSpPr/>
          <p:nvPr/>
        </p:nvGrpSpPr>
        <p:grpSpPr>
          <a:xfrm>
            <a:off x="18940858" y="9913983"/>
            <a:ext cx="4558335" cy="1268832"/>
            <a:chOff x="6688513" y="9744871"/>
            <a:chExt cx="6851862" cy="1907245"/>
          </a:xfrm>
        </p:grpSpPr>
        <p:pic>
          <p:nvPicPr>
            <p:cNvPr id="57" name="Picture 56" descr="Graphical user interface, text, application&#10;&#10;Description automatically generated">
              <a:extLst>
                <a:ext uri="{FF2B5EF4-FFF2-40B4-BE49-F238E27FC236}">
                  <a16:creationId xmlns:a16="http://schemas.microsoft.com/office/drawing/2014/main" id="{4C2BA8A6-C201-738D-CF93-65FF5F3A678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88513" y="9744871"/>
              <a:ext cx="5486400" cy="1258997"/>
            </a:xfrm>
            <a:prstGeom prst="rect">
              <a:avLst/>
            </a:prstGeom>
          </p:spPr>
        </p:pic>
        <p:pic>
          <p:nvPicPr>
            <p:cNvPr id="58" name="Picture 57" descr="Graphical user interface, text, application&#10;&#10;Description automatically generated">
              <a:extLst>
                <a:ext uri="{FF2B5EF4-FFF2-40B4-BE49-F238E27FC236}">
                  <a16:creationId xmlns:a16="http://schemas.microsoft.com/office/drawing/2014/main" id="{C2BC71D0-0F9D-F643-31A0-312034E5513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053975" y="10374369"/>
              <a:ext cx="5486400" cy="1277747"/>
            </a:xfrm>
            <a:prstGeom prst="rect">
              <a:avLst/>
            </a:prstGeom>
          </p:spPr>
        </p:pic>
      </p:grpSp>
      <p:grpSp>
        <p:nvGrpSpPr>
          <p:cNvPr id="53" name="Group 52">
            <a:extLst>
              <a:ext uri="{FF2B5EF4-FFF2-40B4-BE49-F238E27FC236}">
                <a16:creationId xmlns:a16="http://schemas.microsoft.com/office/drawing/2014/main" id="{250B58FC-6A54-D748-0CD3-2E531DBFE6A1}"/>
              </a:ext>
            </a:extLst>
          </p:cNvPr>
          <p:cNvGrpSpPr/>
          <p:nvPr/>
        </p:nvGrpSpPr>
        <p:grpSpPr>
          <a:xfrm>
            <a:off x="14499681" y="2050226"/>
            <a:ext cx="3129101" cy="4633859"/>
            <a:chOff x="12900632" y="4689205"/>
            <a:chExt cx="3736459" cy="5533290"/>
          </a:xfrm>
        </p:grpSpPr>
        <p:pic>
          <p:nvPicPr>
            <p:cNvPr id="50" name="Picture 49" descr="A picture containing calendar&#10;&#10;Description automatically generated">
              <a:extLst>
                <a:ext uri="{FF2B5EF4-FFF2-40B4-BE49-F238E27FC236}">
                  <a16:creationId xmlns:a16="http://schemas.microsoft.com/office/drawing/2014/main" id="{F0B0A504-E614-8476-51E1-3F61CF4321E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2900632" y="4689205"/>
              <a:ext cx="2243760" cy="5486400"/>
            </a:xfrm>
            <a:prstGeom prst="rect">
              <a:avLst/>
            </a:prstGeom>
          </p:spPr>
        </p:pic>
        <p:pic>
          <p:nvPicPr>
            <p:cNvPr id="52" name="Picture 51" descr="A picture containing text, toiletry, perfume&#10;&#10;Description automatically generated">
              <a:extLst>
                <a:ext uri="{FF2B5EF4-FFF2-40B4-BE49-F238E27FC236}">
                  <a16:creationId xmlns:a16="http://schemas.microsoft.com/office/drawing/2014/main" id="{C34B9821-F805-4C1C-994E-F8DD694BC2E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4317072" y="4736093"/>
              <a:ext cx="2320019" cy="5486402"/>
            </a:xfrm>
            <a:prstGeom prst="rect">
              <a:avLst/>
            </a:prstGeom>
          </p:spPr>
        </p:pic>
      </p:grpSp>
      <p:grpSp>
        <p:nvGrpSpPr>
          <p:cNvPr id="22" name="Group 21">
            <a:extLst>
              <a:ext uri="{FF2B5EF4-FFF2-40B4-BE49-F238E27FC236}">
                <a16:creationId xmlns:a16="http://schemas.microsoft.com/office/drawing/2014/main" id="{C6D42F50-FD3A-7AFB-7112-B0779BE85A4A}"/>
              </a:ext>
            </a:extLst>
          </p:cNvPr>
          <p:cNvGrpSpPr/>
          <p:nvPr/>
        </p:nvGrpSpPr>
        <p:grpSpPr>
          <a:xfrm>
            <a:off x="1937859" y="4545907"/>
            <a:ext cx="4088191" cy="3838534"/>
            <a:chOff x="7231471" y="5031287"/>
            <a:chExt cx="3787361" cy="3556075"/>
          </a:xfrm>
        </p:grpSpPr>
        <p:pic>
          <p:nvPicPr>
            <p:cNvPr id="16" name="Picture 15" descr="A purple and white can of energy drink&#10;&#10;Description automatically generated">
              <a:extLst>
                <a:ext uri="{FF2B5EF4-FFF2-40B4-BE49-F238E27FC236}">
                  <a16:creationId xmlns:a16="http://schemas.microsoft.com/office/drawing/2014/main" id="{CDC19CB5-AA76-4737-F892-955C390FD18B}"/>
                </a:ext>
              </a:extLst>
            </p:cNvPr>
            <p:cNvPicPr>
              <a:picLocks noChangeAspect="1"/>
            </p:cNvPicPr>
            <p:nvPr/>
          </p:nvPicPr>
          <p:blipFill rotWithShape="1">
            <a:blip r:embed="rId16">
              <a:extLst>
                <a:ext uri="{28A0092B-C50C-407E-A947-70E740481C1C}">
                  <a14:useLocalDpi xmlns:a14="http://schemas.microsoft.com/office/drawing/2010/main" val="0"/>
                </a:ext>
              </a:extLst>
            </a:blip>
            <a:srcRect l="28892" t="9874" r="30351" b="6092"/>
            <a:stretch/>
          </p:blipFill>
          <p:spPr>
            <a:xfrm>
              <a:off x="7231471" y="5031287"/>
              <a:ext cx="1591790" cy="3282042"/>
            </a:xfrm>
            <a:prstGeom prst="rect">
              <a:avLst/>
            </a:prstGeom>
          </p:spPr>
        </p:pic>
        <p:pic>
          <p:nvPicPr>
            <p:cNvPr id="18" name="Picture 17" descr="A can of energy drink&#10;&#10;Description automatically generated">
              <a:extLst>
                <a:ext uri="{FF2B5EF4-FFF2-40B4-BE49-F238E27FC236}">
                  <a16:creationId xmlns:a16="http://schemas.microsoft.com/office/drawing/2014/main" id="{A39A0C8A-518E-9369-1194-659E3CB59924}"/>
                </a:ext>
              </a:extLst>
            </p:cNvPr>
            <p:cNvPicPr>
              <a:picLocks noChangeAspect="1"/>
            </p:cNvPicPr>
            <p:nvPr/>
          </p:nvPicPr>
          <p:blipFill rotWithShape="1">
            <a:blip r:embed="rId17">
              <a:extLst>
                <a:ext uri="{28A0092B-C50C-407E-A947-70E740481C1C}">
                  <a14:useLocalDpi xmlns:a14="http://schemas.microsoft.com/office/drawing/2010/main" val="0"/>
                </a:ext>
              </a:extLst>
            </a:blip>
            <a:srcRect l="27632" t="9453" r="28251"/>
            <a:stretch/>
          </p:blipFill>
          <p:spPr>
            <a:xfrm>
              <a:off x="8196942" y="5039453"/>
              <a:ext cx="1714500" cy="3518806"/>
            </a:xfrm>
            <a:prstGeom prst="rect">
              <a:avLst/>
            </a:prstGeom>
          </p:spPr>
        </p:pic>
        <p:pic>
          <p:nvPicPr>
            <p:cNvPr id="21" name="Picture 20" descr="A can of energy drink&#10;&#10;Description automatically generated">
              <a:extLst>
                <a:ext uri="{FF2B5EF4-FFF2-40B4-BE49-F238E27FC236}">
                  <a16:creationId xmlns:a16="http://schemas.microsoft.com/office/drawing/2014/main" id="{74B5BE1B-6A8B-91B5-D93A-E8458A4EF084}"/>
                </a:ext>
              </a:extLst>
            </p:cNvPr>
            <p:cNvPicPr>
              <a:picLocks noChangeAspect="1"/>
            </p:cNvPicPr>
            <p:nvPr/>
          </p:nvPicPr>
          <p:blipFill rotWithShape="1">
            <a:blip r:embed="rId18">
              <a:extLst>
                <a:ext uri="{28A0092B-C50C-407E-A947-70E740481C1C}">
                  <a14:useLocalDpi xmlns:a14="http://schemas.microsoft.com/office/drawing/2010/main" val="0"/>
                </a:ext>
              </a:extLst>
            </a:blip>
            <a:srcRect l="23220" t="10505" r="24049"/>
            <a:stretch/>
          </p:blipFill>
          <p:spPr>
            <a:xfrm>
              <a:off x="8948679" y="5073875"/>
              <a:ext cx="2070153" cy="3513487"/>
            </a:xfrm>
            <a:prstGeom prst="rect">
              <a:avLst/>
            </a:prstGeom>
          </p:spPr>
        </p:pic>
      </p:grpSp>
      <p:pic>
        <p:nvPicPr>
          <p:cNvPr id="12" name="Picture 11">
            <a:extLst>
              <a:ext uri="{FF2B5EF4-FFF2-40B4-BE49-F238E27FC236}">
                <a16:creationId xmlns:a16="http://schemas.microsoft.com/office/drawing/2014/main" id="{C9E2D42B-718C-2EB5-A2D8-AFC3E2F00ECC}"/>
              </a:ext>
            </a:extLst>
          </p:cNvPr>
          <p:cNvPicPr>
            <a:picLocks noChangeAspect="1"/>
          </p:cNvPicPr>
          <p:nvPr/>
        </p:nvPicPr>
        <p:blipFill>
          <a:blip r:embed="rId19"/>
          <a:stretch>
            <a:fillRect/>
          </a:stretch>
        </p:blipFill>
        <p:spPr>
          <a:xfrm>
            <a:off x="0" y="12579142"/>
            <a:ext cx="24377650" cy="1136858"/>
          </a:xfrm>
          <a:prstGeom prst="rect">
            <a:avLst/>
          </a:prstGeom>
        </p:spPr>
      </p:pic>
    </p:spTree>
    <p:extLst>
      <p:ext uri="{BB962C8B-B14F-4D97-AF65-F5344CB8AC3E}">
        <p14:creationId xmlns:p14="http://schemas.microsoft.com/office/powerpoint/2010/main" val="2533874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A22FDAD4-C226-835A-9AA4-CE2277C999DE}"/>
              </a:ext>
            </a:extLst>
          </p:cNvPr>
          <p:cNvCxnSpPr>
            <a:cxnSpLocks/>
          </p:cNvCxnSpPr>
          <p:nvPr/>
        </p:nvCxnSpPr>
        <p:spPr>
          <a:xfrm>
            <a:off x="1701208" y="4401879"/>
            <a:ext cx="21073067" cy="0"/>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43D2A2C4-E1B3-46A2-F110-DC42C10D930F}"/>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5934" b="67629"/>
          <a:stretch/>
        </p:blipFill>
        <p:spPr>
          <a:xfrm rot="17100000">
            <a:off x="11780681" y="5926790"/>
            <a:ext cx="16046981" cy="2655658"/>
          </a:xfrm>
          <a:custGeom>
            <a:avLst/>
            <a:gdLst>
              <a:gd name="connsiteX0" fmla="*/ 0 w 17101950"/>
              <a:gd name="connsiteY0" fmla="*/ 625683 h 2655658"/>
              <a:gd name="connsiteX1" fmla="*/ 543929 w 17101950"/>
              <a:gd name="connsiteY1" fmla="*/ 2655658 h 2655658"/>
              <a:gd name="connsiteX2" fmla="*/ 0 w 17101950"/>
              <a:gd name="connsiteY2" fmla="*/ 2655658 h 2655658"/>
              <a:gd name="connsiteX3" fmla="*/ 16390368 w 17101950"/>
              <a:gd name="connsiteY3" fmla="*/ 0 h 2655658"/>
              <a:gd name="connsiteX4" fmla="*/ 17101950 w 17101950"/>
              <a:gd name="connsiteY4" fmla="*/ 2655658 h 2655658"/>
              <a:gd name="connsiteX5" fmla="*/ 2804271 w 17101950"/>
              <a:gd name="connsiteY5" fmla="*/ 2655658 h 2655658"/>
              <a:gd name="connsiteX6" fmla="*/ 2092689 w 17101950"/>
              <a:gd name="connsiteY6" fmla="*/ 0 h 26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1950" h="2655658">
                <a:moveTo>
                  <a:pt x="0" y="625683"/>
                </a:moveTo>
                <a:lnTo>
                  <a:pt x="543929" y="2655658"/>
                </a:lnTo>
                <a:lnTo>
                  <a:pt x="0" y="2655658"/>
                </a:lnTo>
                <a:close/>
                <a:moveTo>
                  <a:pt x="16390368" y="0"/>
                </a:moveTo>
                <a:lnTo>
                  <a:pt x="17101950" y="2655658"/>
                </a:lnTo>
                <a:lnTo>
                  <a:pt x="2804271" y="2655658"/>
                </a:lnTo>
                <a:lnTo>
                  <a:pt x="2092689" y="0"/>
                </a:lnTo>
                <a:close/>
              </a:path>
            </a:pathLst>
          </a:custGeom>
        </p:spPr>
      </p:pic>
      <p:sp>
        <p:nvSpPr>
          <p:cNvPr id="8" name="TextBox 7">
            <a:extLst>
              <a:ext uri="{FF2B5EF4-FFF2-40B4-BE49-F238E27FC236}">
                <a16:creationId xmlns:a16="http://schemas.microsoft.com/office/drawing/2014/main" id="{8CC6D835-3F3A-96D7-2132-21DA12F3F505}"/>
              </a:ext>
            </a:extLst>
          </p:cNvPr>
          <p:cNvSpPr txBox="1"/>
          <p:nvPr/>
        </p:nvSpPr>
        <p:spPr>
          <a:xfrm>
            <a:off x="1699221" y="5045435"/>
            <a:ext cx="8806411" cy="6003679"/>
          </a:xfrm>
          <a:prstGeom prst="rect">
            <a:avLst/>
          </a:prstGeom>
          <a:noFill/>
        </p:spPr>
        <p:txBody>
          <a:bodyPr wrap="square" lIns="0" tIns="0" rIns="0" bIns="0">
            <a:noAutofit/>
          </a:bodyPr>
          <a:lstStyle/>
          <a:p>
            <a:pPr>
              <a:spcAft>
                <a:spcPts val="3000"/>
              </a:spcAft>
              <a:defRPr/>
            </a:pPr>
            <a:r>
              <a:rPr lang="en-US" sz="3800" b="1" dirty="0">
                <a:solidFill>
                  <a:schemeClr val="tx2"/>
                </a:solidFill>
                <a:latin typeface="Arial" panose="020B0604020202020204" pitchFamily="34" charset="0"/>
                <a:ea typeface="Source Sans Pro" panose="020B0503030403020204" pitchFamily="34" charset="0"/>
                <a:cs typeface="Arial" panose="020B0604020202020204" pitchFamily="34" charset="0"/>
              </a:rPr>
              <a:t>When talking with current and potential customers, tailor your messages to their needs:</a:t>
            </a:r>
          </a:p>
          <a:p>
            <a:pPr marL="866775">
              <a:spcAft>
                <a:spcPts val="1800"/>
              </a:spcAft>
              <a:defRPr/>
            </a:pPr>
            <a:r>
              <a:rPr lang="en-US" sz="3400" dirty="0">
                <a:latin typeface="Arial" panose="020B0604020202020204" pitchFamily="34" charset="0"/>
                <a:ea typeface="Source Sans Pro" panose="020B0503030403020204" pitchFamily="34" charset="0"/>
                <a:cs typeface="Arial" panose="020B0604020202020204" pitchFamily="34" charset="0"/>
              </a:rPr>
              <a:t>Identify the need and get them interested.</a:t>
            </a:r>
          </a:p>
          <a:p>
            <a:pPr marL="866775">
              <a:spcAft>
                <a:spcPts val="1800"/>
              </a:spcAft>
              <a:defRPr/>
            </a:pPr>
            <a:r>
              <a:rPr lang="en-US" sz="3400" dirty="0">
                <a:latin typeface="Arial" panose="020B0604020202020204" pitchFamily="34" charset="0"/>
                <a:ea typeface="Source Sans Pro" panose="020B0503030403020204" pitchFamily="34" charset="0"/>
                <a:cs typeface="Arial" panose="020B0604020202020204" pitchFamily="34" charset="0"/>
              </a:rPr>
              <a:t>Share product suggestions and explain benefits.</a:t>
            </a:r>
          </a:p>
          <a:p>
            <a:pPr marL="866775">
              <a:spcAft>
                <a:spcPts val="1800"/>
              </a:spcAft>
              <a:defRPr/>
            </a:pPr>
            <a:r>
              <a:rPr lang="en-US" sz="3400" dirty="0">
                <a:latin typeface="Arial" panose="020B0604020202020204" pitchFamily="34" charset="0"/>
                <a:ea typeface="Source Sans Pro" panose="020B0503030403020204" pitchFamily="34" charset="0"/>
                <a:cs typeface="Arial" panose="020B0604020202020204" pitchFamily="34" charset="0"/>
              </a:rPr>
              <a:t>Show the products and create an experience – aka sampling!</a:t>
            </a:r>
          </a:p>
        </p:txBody>
      </p:sp>
      <p:sp>
        <p:nvSpPr>
          <p:cNvPr id="12" name="TextBox 11">
            <a:extLst>
              <a:ext uri="{FF2B5EF4-FFF2-40B4-BE49-F238E27FC236}">
                <a16:creationId xmlns:a16="http://schemas.microsoft.com/office/drawing/2014/main" id="{1CB67780-B158-A257-B462-D4C620AE0FA7}"/>
              </a:ext>
            </a:extLst>
          </p:cNvPr>
          <p:cNvSpPr txBox="1"/>
          <p:nvPr/>
        </p:nvSpPr>
        <p:spPr>
          <a:xfrm>
            <a:off x="19203000" y="3717660"/>
            <a:ext cx="3912182" cy="4070794"/>
          </a:xfrm>
          <a:prstGeom prst="rect">
            <a:avLst/>
          </a:prstGeom>
          <a:solidFill>
            <a:schemeClr val="bg1"/>
          </a:solidFill>
          <a:ln w="60325">
            <a:solidFill>
              <a:schemeClr val="accent5">
                <a:lumMod val="75000"/>
              </a:schemeClr>
            </a:solidFill>
          </a:ln>
        </p:spPr>
        <p:txBody>
          <a:bodyPr wrap="square" lIns="365760" tIns="274320" rIns="274320" bIns="274320" rtlCol="0">
            <a:spAutoFit/>
          </a:bodyPr>
          <a:lstStyle/>
          <a:p>
            <a:pPr>
              <a:lnSpc>
                <a:spcPct val="104000"/>
              </a:lnSpc>
              <a:spcAft>
                <a:spcPts val="1200"/>
              </a:spcAft>
            </a:pPr>
            <a:r>
              <a:rPr lang="en-US" sz="2600" b="1" dirty="0">
                <a:latin typeface="Arial" panose="020B0604020202020204" pitchFamily="34" charset="0"/>
                <a:ea typeface="Source Sans Pro" panose="020B0503030403020204" pitchFamily="34" charset="0"/>
                <a:cs typeface="Arial" panose="020B0604020202020204" pitchFamily="34" charset="0"/>
              </a:rPr>
              <a:t>PRO TIP:</a:t>
            </a:r>
          </a:p>
          <a:p>
            <a:pPr>
              <a:lnSpc>
                <a:spcPct val="104000"/>
              </a:lnSpc>
              <a:spcAft>
                <a:spcPts val="1200"/>
              </a:spcAft>
            </a:pPr>
            <a:r>
              <a:rPr lang="en-US" sz="2200" dirty="0">
                <a:latin typeface="Arial" panose="020B0604020202020204" pitchFamily="34" charset="0"/>
                <a:ea typeface="Source Sans Pro" panose="020B0503030403020204" pitchFamily="34" charset="0"/>
                <a:cs typeface="Arial" panose="020B0604020202020204" pitchFamily="34" charset="0"/>
              </a:rPr>
              <a:t>Use tools like the “All About You” questionnaire to learn more about your customer. Offer samples based on their responses.</a:t>
            </a:r>
          </a:p>
          <a:p>
            <a:pPr>
              <a:lnSpc>
                <a:spcPct val="104000"/>
              </a:lnSpc>
              <a:spcAft>
                <a:spcPts val="1200"/>
              </a:spcAft>
            </a:pPr>
            <a:r>
              <a:rPr lang="en-US" sz="2200" b="1" dirty="0" err="1">
                <a:solidFill>
                  <a:schemeClr val="tx2"/>
                </a:solidFill>
                <a:latin typeface="Arial" panose="020B0604020202020204" pitchFamily="34" charset="0"/>
                <a:ea typeface="Source Sans Pro" panose="020B0503030403020204" pitchFamily="34" charset="0"/>
                <a:cs typeface="Arial" panose="020B0604020202020204" pitchFamily="34" charset="0"/>
              </a:rPr>
              <a:t>Amway.com</a:t>
            </a:r>
            <a:r>
              <a:rPr lang="en-US" sz="2200" b="1" dirty="0">
                <a:solidFill>
                  <a:schemeClr val="tx2"/>
                </a:solidFill>
                <a:latin typeface="Arial" panose="020B0604020202020204" pitchFamily="34" charset="0"/>
                <a:ea typeface="Source Sans Pro" panose="020B0503030403020204" pitchFamily="34" charset="0"/>
                <a:cs typeface="Arial" panose="020B0604020202020204" pitchFamily="34" charset="0"/>
              </a:rPr>
              <a:t>/</a:t>
            </a:r>
            <a:br>
              <a:rPr lang="en-US" sz="2200" b="1" dirty="0">
                <a:solidFill>
                  <a:schemeClr val="tx2"/>
                </a:solidFill>
                <a:latin typeface="Arial" panose="020B0604020202020204" pitchFamily="34" charset="0"/>
                <a:ea typeface="Source Sans Pro" panose="020B0503030403020204" pitchFamily="34" charset="0"/>
                <a:cs typeface="Arial" panose="020B0604020202020204" pitchFamily="34" charset="0"/>
              </a:rPr>
            </a:br>
            <a:r>
              <a:rPr lang="en-US" sz="2200" b="1" dirty="0" err="1">
                <a:solidFill>
                  <a:schemeClr val="tx2"/>
                </a:solidFill>
                <a:latin typeface="Arial" panose="020B0604020202020204" pitchFamily="34" charset="0"/>
                <a:ea typeface="Source Sans Pro" panose="020B0503030403020204" pitchFamily="34" charset="0"/>
                <a:cs typeface="Arial" panose="020B0604020202020204" pitchFamily="34" charset="0"/>
              </a:rPr>
              <a:t>ResourceCenter</a:t>
            </a:r>
            <a:br>
              <a:rPr lang="en-US" sz="2200" b="1" dirty="0">
                <a:solidFill>
                  <a:schemeClr val="tx2"/>
                </a:solidFill>
                <a:latin typeface="Arial" panose="020B0604020202020204" pitchFamily="34" charset="0"/>
                <a:ea typeface="Source Sans Pro" panose="020B0503030403020204" pitchFamily="34" charset="0"/>
                <a:cs typeface="Arial" panose="020B0604020202020204" pitchFamily="34" charset="0"/>
              </a:rPr>
            </a:br>
            <a:r>
              <a:rPr lang="en-US" sz="2200" dirty="0">
                <a:solidFill>
                  <a:schemeClr val="tx2"/>
                </a:solidFill>
                <a:latin typeface="Arial" panose="020B0604020202020204" pitchFamily="34" charset="0"/>
                <a:ea typeface="Source Sans Pro" panose="020B0503030403020204" pitchFamily="34" charset="0"/>
                <a:cs typeface="Arial" panose="020B0604020202020204" pitchFamily="34" charset="0"/>
              </a:rPr>
              <a:t>Search: </a:t>
            </a:r>
            <a:r>
              <a:rPr lang="en-US" sz="2200" i="1" dirty="0">
                <a:solidFill>
                  <a:schemeClr val="tx2"/>
                </a:solidFill>
                <a:latin typeface="Arial" panose="020B0604020202020204" pitchFamily="34" charset="0"/>
                <a:ea typeface="Source Sans Pro" panose="020B0503030403020204" pitchFamily="34" charset="0"/>
                <a:cs typeface="Arial" panose="020B0604020202020204" pitchFamily="34" charset="0"/>
              </a:rPr>
              <a:t>All About You</a:t>
            </a:r>
            <a:r>
              <a:rPr lang="en-US" sz="2200" dirty="0">
                <a:latin typeface="Arial" panose="020B0604020202020204" pitchFamily="34" charset="0"/>
                <a:ea typeface="Source Sans Pro" panose="020B0503030403020204" pitchFamily="34" charset="0"/>
                <a:cs typeface="Arial" panose="020B0604020202020204" pitchFamily="34" charset="0"/>
              </a:rPr>
              <a:t> </a:t>
            </a:r>
          </a:p>
        </p:txBody>
      </p:sp>
      <p:sp>
        <p:nvSpPr>
          <p:cNvPr id="5" name="Slide Number Placeholder 3">
            <a:extLst>
              <a:ext uri="{FF2B5EF4-FFF2-40B4-BE49-F238E27FC236}">
                <a16:creationId xmlns:a16="http://schemas.microsoft.com/office/drawing/2014/main" id="{8CF5E284-C21D-309F-932D-320E0F391FE1}"/>
              </a:ext>
            </a:extLst>
          </p:cNvPr>
          <p:cNvSpPr>
            <a:spLocks noGrp="1"/>
          </p:cNvSpPr>
          <p:nvPr>
            <p:ph type="sldNum" sz="quarter" idx="12"/>
          </p:nvPr>
        </p:nvSpPr>
        <p:spPr>
          <a:prstGeom prst="rect">
            <a:avLst/>
          </a:prstGeom>
        </p:spPr>
        <p:txBody>
          <a:bodyPr lIns="0" tIns="0" rIns="0" bIns="0"/>
          <a:lstStyle>
            <a:lvl1pPr algn="r">
              <a:defRPr lang="en-US" sz="1600" kern="1200" smtClean="0">
                <a:solidFill>
                  <a:srgbClr val="2C2C2C"/>
                </a:solidFill>
                <a:latin typeface="Source Sans Pro" panose="020B0503030403020204" pitchFamily="34" charset="0"/>
                <a:ea typeface="Source Sans Pro" panose="020B0503030403020204" pitchFamily="34" charset="0"/>
                <a:cs typeface="Arial" panose="020B0604020202020204" pitchFamily="34" charset="0"/>
              </a:defRPr>
            </a:lvl1pPr>
          </a:lstStyle>
          <a:p>
            <a:pPr>
              <a:defRPr/>
            </a:pPr>
            <a:fld id="{BD5B6BAD-5F5D-3E4C-BAD0-B011452885A9}" type="slidenum">
              <a:rPr lang="en-US"/>
              <a:pPr>
                <a:defRPr/>
              </a:pPr>
              <a:t>9</a:t>
            </a:fld>
            <a:endParaRPr lang="en-US" dirty="0"/>
          </a:p>
        </p:txBody>
      </p:sp>
      <p:sp>
        <p:nvSpPr>
          <p:cNvPr id="9" name="Footer Placeholder 4">
            <a:extLst>
              <a:ext uri="{FF2B5EF4-FFF2-40B4-BE49-F238E27FC236}">
                <a16:creationId xmlns:a16="http://schemas.microsoft.com/office/drawing/2014/main" id="{C581AE35-A86A-E6E7-A78A-3EBA0C921FF4}"/>
              </a:ext>
            </a:extLst>
          </p:cNvPr>
          <p:cNvSpPr txBox="1">
            <a:spLocks/>
          </p:cNvSpPr>
          <p:nvPr/>
        </p:nvSpPr>
        <p:spPr>
          <a:xfrm>
            <a:off x="18020823" y="13030520"/>
            <a:ext cx="5136720" cy="208612"/>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1">
              <a:defRPr/>
            </a:pPr>
            <a:r>
              <a:rPr lang="en-US" sz="1600" dirty="0">
                <a:solidFill>
                  <a:srgbClr val="000000"/>
                </a:solidFill>
                <a:latin typeface="Arial" panose="020B0604020202020204" pitchFamily="34" charset="0"/>
              </a:rPr>
              <a:t>For existing IBOs ONLY. Not for use with prospects.</a:t>
            </a:r>
          </a:p>
        </p:txBody>
      </p:sp>
      <p:pic>
        <p:nvPicPr>
          <p:cNvPr id="7" name="Picture 6" descr="A picture containing website&#10;&#10;Description automatically generated">
            <a:extLst>
              <a:ext uri="{FF2B5EF4-FFF2-40B4-BE49-F238E27FC236}">
                <a16:creationId xmlns:a16="http://schemas.microsoft.com/office/drawing/2014/main" id="{8CB2719C-0C59-43D2-C820-AC7833DEC0BC}"/>
              </a:ext>
            </a:extLst>
          </p:cNvPr>
          <p:cNvPicPr>
            <a:picLocks noChangeAspect="1"/>
          </p:cNvPicPr>
          <p:nvPr/>
        </p:nvPicPr>
        <p:blipFill>
          <a:blip r:embed="rId5"/>
          <a:stretch>
            <a:fillRect/>
          </a:stretch>
        </p:blipFill>
        <p:spPr>
          <a:xfrm rot="21329601">
            <a:off x="11398104" y="917224"/>
            <a:ext cx="6862746" cy="1087136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C07845B2-93A0-D32B-E1F2-F0FF86E92B52}"/>
              </a:ext>
            </a:extLst>
          </p:cNvPr>
          <p:cNvSpPr txBox="1"/>
          <p:nvPr/>
        </p:nvSpPr>
        <p:spPr>
          <a:xfrm>
            <a:off x="1490244" y="1199142"/>
            <a:ext cx="7611226" cy="2298065"/>
          </a:xfrm>
          <a:prstGeom prst="rect">
            <a:avLst/>
          </a:prstGeom>
          <a:noFill/>
        </p:spPr>
        <p:txBody>
          <a:bodyPr wrap="square" rtlCol="0">
            <a:spAutoFit/>
          </a:bodyPr>
          <a:lstStyle/>
          <a:p>
            <a:pPr>
              <a:lnSpc>
                <a:spcPts val="8600"/>
              </a:lnSpc>
            </a:pPr>
            <a:r>
              <a:rPr lang="en-US" sz="7800" b="1" spc="-150" dirty="0">
                <a:solidFill>
                  <a:srgbClr val="221E20"/>
                </a:solidFill>
              </a:rPr>
              <a:t>Get to know your customer</a:t>
            </a:r>
            <a:endParaRPr lang="en-US" sz="7800" b="1" spc="-150" dirty="0">
              <a:solidFill>
                <a:schemeClr val="tx2"/>
              </a:solidFill>
            </a:endParaRPr>
          </a:p>
        </p:txBody>
      </p:sp>
      <p:sp>
        <p:nvSpPr>
          <p:cNvPr id="17" name="TextBox 16">
            <a:extLst>
              <a:ext uri="{FF2B5EF4-FFF2-40B4-BE49-F238E27FC236}">
                <a16:creationId xmlns:a16="http://schemas.microsoft.com/office/drawing/2014/main" id="{7C04477F-C897-E13D-F312-5B206D328E34}"/>
              </a:ext>
            </a:extLst>
          </p:cNvPr>
          <p:cNvSpPr txBox="1"/>
          <p:nvPr/>
        </p:nvSpPr>
        <p:spPr>
          <a:xfrm>
            <a:off x="1531087" y="723013"/>
            <a:ext cx="7060019" cy="492443"/>
          </a:xfrm>
          <a:prstGeom prst="rect">
            <a:avLst/>
          </a:prstGeom>
          <a:noFill/>
        </p:spPr>
        <p:txBody>
          <a:bodyPr wrap="square" rtlCol="0">
            <a:spAutoFit/>
          </a:bodyPr>
          <a:lstStyle/>
          <a:p>
            <a:r>
              <a:rPr lang="en-US" sz="2600" b="1" dirty="0">
                <a:solidFill>
                  <a:schemeClr val="tx2"/>
                </a:solidFill>
              </a:rPr>
              <a:t>IDENTIFY THE NEED</a:t>
            </a:r>
          </a:p>
        </p:txBody>
      </p:sp>
      <p:grpSp>
        <p:nvGrpSpPr>
          <p:cNvPr id="19" name="Group 18">
            <a:extLst>
              <a:ext uri="{FF2B5EF4-FFF2-40B4-BE49-F238E27FC236}">
                <a16:creationId xmlns:a16="http://schemas.microsoft.com/office/drawing/2014/main" id="{CDA9B3BD-8256-0A01-23E0-51D868DCF62F}"/>
              </a:ext>
            </a:extLst>
          </p:cNvPr>
          <p:cNvGrpSpPr/>
          <p:nvPr/>
        </p:nvGrpSpPr>
        <p:grpSpPr>
          <a:xfrm>
            <a:off x="1560054" y="7138993"/>
            <a:ext cx="784090" cy="769441"/>
            <a:chOff x="15338511" y="2466660"/>
            <a:chExt cx="2088390" cy="2049374"/>
          </a:xfrm>
        </p:grpSpPr>
        <p:sp>
          <p:nvSpPr>
            <p:cNvPr id="20" name="Oval 19">
              <a:extLst>
                <a:ext uri="{FF2B5EF4-FFF2-40B4-BE49-F238E27FC236}">
                  <a16:creationId xmlns:a16="http://schemas.microsoft.com/office/drawing/2014/main" id="{ECC7D252-EBD6-284C-5833-08653111C9D8}"/>
                </a:ext>
              </a:extLst>
            </p:cNvPr>
            <p:cNvSpPr/>
            <p:nvPr/>
          </p:nvSpPr>
          <p:spPr>
            <a:xfrm>
              <a:off x="15544800" y="2682240"/>
              <a:ext cx="1706880" cy="1706880"/>
            </a:xfrm>
            <a:prstGeom prst="ellipse">
              <a:avLst/>
            </a:prstGeom>
            <a:solidFill>
              <a:schemeClr val="bg1"/>
            </a:solidFill>
            <a:ln w="444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accent2"/>
                </a:solidFill>
              </a:endParaRPr>
            </a:p>
          </p:txBody>
        </p:sp>
        <p:sp>
          <p:nvSpPr>
            <p:cNvPr id="21" name="TextBox 20">
              <a:extLst>
                <a:ext uri="{FF2B5EF4-FFF2-40B4-BE49-F238E27FC236}">
                  <a16:creationId xmlns:a16="http://schemas.microsoft.com/office/drawing/2014/main" id="{1B0ADC3F-A414-5637-8F97-25D306D94FD4}"/>
                </a:ext>
              </a:extLst>
            </p:cNvPr>
            <p:cNvSpPr txBox="1"/>
            <p:nvPr/>
          </p:nvSpPr>
          <p:spPr>
            <a:xfrm>
              <a:off x="15338511" y="2466660"/>
              <a:ext cx="2088390" cy="204937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Arial" panose="020B0604020202020204" pitchFamily="34" charset="0"/>
                  <a:ea typeface="Source Sans Pro" panose="020B0503030403020204" pitchFamily="34" charset="0"/>
                  <a:cs typeface="Arial" panose="020B0604020202020204" pitchFamily="34" charset="0"/>
                </a:rPr>
                <a:t>1</a:t>
              </a:r>
            </a:p>
          </p:txBody>
        </p:sp>
      </p:grpSp>
      <p:grpSp>
        <p:nvGrpSpPr>
          <p:cNvPr id="30" name="Group 29">
            <a:extLst>
              <a:ext uri="{FF2B5EF4-FFF2-40B4-BE49-F238E27FC236}">
                <a16:creationId xmlns:a16="http://schemas.microsoft.com/office/drawing/2014/main" id="{537C6AE3-50B7-AF94-465B-A00BC62C19CB}"/>
              </a:ext>
            </a:extLst>
          </p:cNvPr>
          <p:cNvGrpSpPr/>
          <p:nvPr/>
        </p:nvGrpSpPr>
        <p:grpSpPr>
          <a:xfrm>
            <a:off x="1560054" y="8375914"/>
            <a:ext cx="784090" cy="769441"/>
            <a:chOff x="15395149" y="2410022"/>
            <a:chExt cx="2088390" cy="2049374"/>
          </a:xfrm>
        </p:grpSpPr>
        <p:sp>
          <p:nvSpPr>
            <p:cNvPr id="31" name="Oval 30">
              <a:extLst>
                <a:ext uri="{FF2B5EF4-FFF2-40B4-BE49-F238E27FC236}">
                  <a16:creationId xmlns:a16="http://schemas.microsoft.com/office/drawing/2014/main" id="{B1C352C1-F1FD-C502-7176-0D44C0EDBD35}"/>
                </a:ext>
              </a:extLst>
            </p:cNvPr>
            <p:cNvSpPr/>
            <p:nvPr/>
          </p:nvSpPr>
          <p:spPr>
            <a:xfrm>
              <a:off x="15544800" y="2682240"/>
              <a:ext cx="1706880" cy="1706880"/>
            </a:xfrm>
            <a:prstGeom prst="ellipse">
              <a:avLst/>
            </a:prstGeom>
            <a:solidFill>
              <a:schemeClr val="bg1"/>
            </a:solidFill>
            <a:ln w="444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accent2"/>
                </a:solidFill>
              </a:endParaRPr>
            </a:p>
          </p:txBody>
        </p:sp>
        <p:sp>
          <p:nvSpPr>
            <p:cNvPr id="32" name="TextBox 31">
              <a:extLst>
                <a:ext uri="{FF2B5EF4-FFF2-40B4-BE49-F238E27FC236}">
                  <a16:creationId xmlns:a16="http://schemas.microsoft.com/office/drawing/2014/main" id="{BD754466-21A3-EDE5-524E-C4BF2501330B}"/>
                </a:ext>
              </a:extLst>
            </p:cNvPr>
            <p:cNvSpPr txBox="1"/>
            <p:nvPr/>
          </p:nvSpPr>
          <p:spPr>
            <a:xfrm>
              <a:off x="15395149" y="2410022"/>
              <a:ext cx="2088390" cy="204937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2"/>
                  </a:solidFill>
                  <a:latin typeface="Arial" panose="020B0604020202020204" pitchFamily="34" charset="0"/>
                  <a:ea typeface="Source Sans Pro" panose="020B0503030403020204" pitchFamily="34" charset="0"/>
                  <a:cs typeface="Arial" panose="020B0604020202020204" pitchFamily="34" charset="0"/>
                </a:rPr>
                <a:t>2</a:t>
              </a:r>
              <a:endParaRPr kumimoji="0" lang="en-US" sz="4400" b="1" i="0" u="none" strike="noStrike" kern="1200" cap="none" spc="0" normalizeH="0" baseline="0" noProof="0" dirty="0">
                <a:ln>
                  <a:noFill/>
                </a:ln>
                <a:solidFill>
                  <a:schemeClr val="accent2"/>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152AC42-7BCA-BACA-4ADD-29D0D0F5956E}"/>
              </a:ext>
            </a:extLst>
          </p:cNvPr>
          <p:cNvGrpSpPr/>
          <p:nvPr/>
        </p:nvGrpSpPr>
        <p:grpSpPr>
          <a:xfrm>
            <a:off x="1560054" y="9630556"/>
            <a:ext cx="784090" cy="769441"/>
            <a:chOff x="15395149" y="2466660"/>
            <a:chExt cx="2088390" cy="2049374"/>
          </a:xfrm>
        </p:grpSpPr>
        <p:sp>
          <p:nvSpPr>
            <p:cNvPr id="34" name="Oval 33">
              <a:extLst>
                <a:ext uri="{FF2B5EF4-FFF2-40B4-BE49-F238E27FC236}">
                  <a16:creationId xmlns:a16="http://schemas.microsoft.com/office/drawing/2014/main" id="{B5E905C8-DDBF-68E1-3E0F-1966BE0A4181}"/>
                </a:ext>
              </a:extLst>
            </p:cNvPr>
            <p:cNvSpPr/>
            <p:nvPr/>
          </p:nvSpPr>
          <p:spPr>
            <a:xfrm>
              <a:off x="15544800" y="2682240"/>
              <a:ext cx="1706880" cy="1706880"/>
            </a:xfrm>
            <a:prstGeom prst="ellipse">
              <a:avLst/>
            </a:prstGeom>
            <a:solidFill>
              <a:schemeClr val="bg1"/>
            </a:solidFill>
            <a:ln w="444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accent2"/>
                </a:solidFill>
              </a:endParaRPr>
            </a:p>
          </p:txBody>
        </p:sp>
        <p:sp>
          <p:nvSpPr>
            <p:cNvPr id="35" name="TextBox 34">
              <a:extLst>
                <a:ext uri="{FF2B5EF4-FFF2-40B4-BE49-F238E27FC236}">
                  <a16:creationId xmlns:a16="http://schemas.microsoft.com/office/drawing/2014/main" id="{66A7A3C4-580E-9F0C-2B04-ADE1375BC43C}"/>
                </a:ext>
              </a:extLst>
            </p:cNvPr>
            <p:cNvSpPr txBox="1"/>
            <p:nvPr/>
          </p:nvSpPr>
          <p:spPr>
            <a:xfrm>
              <a:off x="15395149" y="2466660"/>
              <a:ext cx="2088390" cy="204937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2"/>
                  </a:solidFill>
                  <a:latin typeface="Arial" panose="020B0604020202020204" pitchFamily="34" charset="0"/>
                  <a:ea typeface="Source Sans Pro" panose="020B0503030403020204" pitchFamily="34" charset="0"/>
                  <a:cs typeface="Arial" panose="020B0604020202020204" pitchFamily="34" charset="0"/>
                </a:rPr>
                <a:t>3</a:t>
              </a:r>
              <a:endParaRPr kumimoji="0" lang="en-US" sz="4400" b="1" i="0" u="none" strike="noStrike" kern="1200" cap="none" spc="0" normalizeH="0" baseline="0" noProof="0" dirty="0">
                <a:ln>
                  <a:noFill/>
                </a:ln>
                <a:solidFill>
                  <a:schemeClr val="accent2"/>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grpSp>
      <p:sp>
        <p:nvSpPr>
          <p:cNvPr id="2" name="Footer Placeholder 4">
            <a:extLst>
              <a:ext uri="{FF2B5EF4-FFF2-40B4-BE49-F238E27FC236}">
                <a16:creationId xmlns:a16="http://schemas.microsoft.com/office/drawing/2014/main" id="{0EC0BF7A-7E5A-3D1C-40BB-298395024993}"/>
              </a:ext>
            </a:extLst>
          </p:cNvPr>
          <p:cNvSpPr txBox="1">
            <a:spLocks/>
          </p:cNvSpPr>
          <p:nvPr/>
        </p:nvSpPr>
        <p:spPr>
          <a:xfrm>
            <a:off x="1952099" y="13025041"/>
            <a:ext cx="5660512" cy="349719"/>
          </a:xfrm>
          <a:prstGeom prst="rect">
            <a:avLst/>
          </a:prstGeom>
        </p:spPr>
        <p:txBody>
          <a:bodyPr vert="horz" lIns="0" tIns="0" rIns="0" bIns="0" rtlCol="0" anchor="t" anchorCtr="0"/>
          <a:lstStyle>
            <a:defPPr>
              <a:defRPr lang="en-US"/>
            </a:defPPr>
            <a:lvl1pPr marL="0" algn="ctr" defTabSz="914400" rtl="0" eaLnBrk="1" latinLnBrk="0" hangingPunct="1">
              <a:defRPr sz="800" kern="1200">
                <a:solidFill>
                  <a:schemeClr val="tx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171">
              <a:defRPr/>
            </a:pPr>
            <a:r>
              <a:rPr lang="en-US" sz="1600" dirty="0">
                <a:latin typeface="Arial" panose="020B0604020202020204" pitchFamily="34" charset="0"/>
              </a:rPr>
              <a:t>See our full selection of samples on the Amway website.</a:t>
            </a:r>
          </a:p>
        </p:txBody>
      </p:sp>
    </p:spTree>
    <p:extLst>
      <p:ext uri="{BB962C8B-B14F-4D97-AF65-F5344CB8AC3E}">
        <p14:creationId xmlns:p14="http://schemas.microsoft.com/office/powerpoint/2010/main" val="3849623364"/>
      </p:ext>
    </p:extLst>
  </p:cSld>
  <p:clrMapOvr>
    <a:masterClrMapping/>
  </p:clrMapOvr>
</p:sld>
</file>

<file path=ppt/theme/theme1.xml><?xml version="1.0" encoding="utf-8"?>
<a:theme xmlns:a="http://schemas.openxmlformats.org/drawingml/2006/main" name="2_Office Theme">
  <a:themeElements>
    <a:clrScheme name="Custom 3">
      <a:dk1>
        <a:srgbClr val="000000"/>
      </a:dk1>
      <a:lt1>
        <a:srgbClr val="FFFFFF"/>
      </a:lt1>
      <a:dk2>
        <a:srgbClr val="276E4D"/>
      </a:dk2>
      <a:lt2>
        <a:srgbClr val="E7E6E6"/>
      </a:lt2>
      <a:accent1>
        <a:srgbClr val="9FD2B1"/>
      </a:accent1>
      <a:accent2>
        <a:srgbClr val="1F90C2"/>
      </a:accent2>
      <a:accent3>
        <a:srgbClr val="E08E2E"/>
      </a:accent3>
      <a:accent4>
        <a:srgbClr val="5E2665"/>
      </a:accent4>
      <a:accent5>
        <a:srgbClr val="C9E7F1"/>
      </a:accent5>
      <a:accent6>
        <a:srgbClr val="F38572"/>
      </a:accent6>
      <a:hlink>
        <a:srgbClr val="2C2C2C"/>
      </a:hlink>
      <a:folHlink>
        <a:srgbClr val="2C2C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15243</TotalTime>
  <Words>2360</Words>
  <Application>Microsoft Office PowerPoint</Application>
  <PresentationFormat>Custom</PresentationFormat>
  <Paragraphs>209</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Google Sans</vt:lpstr>
      <vt:lpstr>GT Walsheim Pro</vt:lpstr>
      <vt:lpstr>GTWalsheim-Medium</vt:lpstr>
      <vt:lpstr>Source Sans Pro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Johnson</dc:creator>
  <cp:lastModifiedBy>Mark Kierklewski</cp:lastModifiedBy>
  <cp:revision>563</cp:revision>
  <cp:lastPrinted>2023-08-02T12:15:02Z</cp:lastPrinted>
  <dcterms:created xsi:type="dcterms:W3CDTF">2022-04-19T18:46:55Z</dcterms:created>
  <dcterms:modified xsi:type="dcterms:W3CDTF">2023-10-24T18:10:26Z</dcterms:modified>
</cp:coreProperties>
</file>